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61" r:id="rId2"/>
    <p:sldId id="257" r:id="rId3"/>
    <p:sldId id="258" r:id="rId4"/>
    <p:sldId id="260" r:id="rId5"/>
    <p:sldId id="259" r:id="rId6"/>
    <p:sldId id="263" r:id="rId7"/>
    <p:sldId id="264" r:id="rId8"/>
    <p:sldId id="276" r:id="rId9"/>
    <p:sldId id="278" r:id="rId10"/>
    <p:sldId id="262" r:id="rId11"/>
    <p:sldId id="265" r:id="rId12"/>
    <p:sldId id="267" r:id="rId13"/>
    <p:sldId id="266" r:id="rId14"/>
    <p:sldId id="273" r:id="rId15"/>
    <p:sldId id="272" r:id="rId16"/>
    <p:sldId id="271" r:id="rId17"/>
    <p:sldId id="270" r:id="rId18"/>
    <p:sldId id="268" r:id="rId19"/>
    <p:sldId id="275" r:id="rId20"/>
    <p:sldId id="277" r:id="rId21"/>
    <p:sldId id="274" r:id="rId2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AEB5F"/>
    <a:srgbClr val="FFCC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73" autoAdjust="0"/>
    <p:restoredTop sz="94709" autoAdjust="0"/>
  </p:normalViewPr>
  <p:slideViewPr>
    <p:cSldViewPr>
      <p:cViewPr varScale="1">
        <p:scale>
          <a:sx n="83" d="100"/>
          <a:sy n="83" d="100"/>
        </p:scale>
        <p:origin x="-1306" y="-62"/>
      </p:cViewPr>
      <p:guideLst>
        <p:guide orient="horz" pos="2160"/>
        <p:guide pos="2880"/>
      </p:guideLst>
    </p:cSldViewPr>
  </p:slideViewPr>
  <p:outlineViewPr>
    <p:cViewPr>
      <p:scale>
        <a:sx n="33" d="100"/>
        <a:sy n="33" d="100"/>
      </p:scale>
      <p:origin x="0" y="0"/>
    </p:cViewPr>
  </p:outlineViewPr>
  <p:notesTextViewPr>
    <p:cViewPr>
      <p:scale>
        <a:sx n="400" d="100"/>
        <a:sy n="4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FFCC18-1DB6-4779-84D3-40048DB803C8}" type="datetimeFigureOut">
              <a:rPr lang="el-GR" smtClean="0"/>
              <a:pPr/>
              <a:t>30/5/2012</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A2C4E2-675C-43A9-B317-919D6D22920C}"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a:xfrm>
            <a:off x="1143000" y="685800"/>
            <a:ext cx="4572000" cy="3429000"/>
          </a:xfrm>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2A2C4E2-675C-43A9-B317-919D6D22920C}" type="slidenum">
              <a:rPr lang="el-GR" smtClean="0"/>
              <a:pPr/>
              <a:t>1</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a:xfrm>
            <a:off x="1143000" y="685800"/>
            <a:ext cx="4572000" cy="3429000"/>
          </a:xfrm>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2A2C4E2-675C-43A9-B317-919D6D22920C}" type="slidenum">
              <a:rPr lang="el-GR" smtClean="0"/>
              <a:pPr/>
              <a:t>3</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2A2C4E2-675C-43A9-B317-919D6D22920C}" type="slidenum">
              <a:rPr lang="el-GR" smtClean="0"/>
              <a:pPr/>
              <a:t>4</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2A2C4E2-675C-43A9-B317-919D6D22920C}" type="slidenum">
              <a:rPr lang="el-GR" smtClean="0"/>
              <a:pPr/>
              <a:t>14</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2A2C4E2-675C-43A9-B317-919D6D22920C}" type="slidenum">
              <a:rPr lang="el-GR" smtClean="0"/>
              <a:pPr/>
              <a:t>20</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6"/>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C79F4914-260E-4486-A639-D8465393CA6A}" type="datetimeFigureOut">
              <a:rPr lang="el-GR" smtClean="0"/>
              <a:pPr/>
              <a:t>30/5/2012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71CC10D-49D7-4096-BC52-5E15847721EC}" type="slidenum">
              <a:rPr lang="el-GR" smtClean="0"/>
              <a:pPr/>
              <a:t>‹#›</a:t>
            </a:fld>
            <a:endParaRPr lang="el-GR"/>
          </a:p>
        </p:txBody>
      </p:sp>
    </p:spTree>
  </p:cSld>
  <p:clrMapOvr>
    <a:masterClrMapping/>
  </p:clrMapOvr>
  <p:transition spd="med" advTm="10000">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79F4914-260E-4486-A639-D8465393CA6A}" type="datetimeFigureOut">
              <a:rPr lang="el-GR" smtClean="0"/>
              <a:pPr/>
              <a:t>30/5/2012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71CC10D-49D7-4096-BC52-5E15847721EC}" type="slidenum">
              <a:rPr lang="el-GR" smtClean="0"/>
              <a:pPr/>
              <a:t>‹#›</a:t>
            </a:fld>
            <a:endParaRPr lang="el-GR"/>
          </a:p>
        </p:txBody>
      </p:sp>
    </p:spTree>
  </p:cSld>
  <p:clrMapOvr>
    <a:masterClrMapping/>
  </p:clrMapOvr>
  <p:transition spd="med" advTm="10000">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9"/>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79F4914-260E-4486-A639-D8465393CA6A}" type="datetimeFigureOut">
              <a:rPr lang="el-GR" smtClean="0"/>
              <a:pPr/>
              <a:t>30/5/2012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71CC10D-49D7-4096-BC52-5E15847721EC}" type="slidenum">
              <a:rPr lang="el-GR" smtClean="0"/>
              <a:pPr/>
              <a:t>‹#›</a:t>
            </a:fld>
            <a:endParaRPr lang="el-GR"/>
          </a:p>
        </p:txBody>
      </p:sp>
    </p:spTree>
  </p:cSld>
  <p:clrMapOvr>
    <a:masterClrMapping/>
  </p:clrMapOvr>
  <p:transition spd="med" advTm="10000">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79F4914-260E-4486-A639-D8465393CA6A}" type="datetimeFigureOut">
              <a:rPr lang="el-GR" smtClean="0"/>
              <a:pPr/>
              <a:t>30/5/2012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71CC10D-49D7-4096-BC52-5E15847721EC}" type="slidenum">
              <a:rPr lang="el-GR" smtClean="0"/>
              <a:pPr/>
              <a:t>‹#›</a:t>
            </a:fld>
            <a:endParaRPr lang="el-GR"/>
          </a:p>
        </p:txBody>
      </p:sp>
    </p:spTree>
  </p:cSld>
  <p:clrMapOvr>
    <a:masterClrMapping/>
  </p:clrMapOvr>
  <p:transition spd="med" advTm="10000">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79F4914-260E-4486-A639-D8465393CA6A}" type="datetimeFigureOut">
              <a:rPr lang="el-GR" smtClean="0"/>
              <a:pPr/>
              <a:t>30/5/2012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71CC10D-49D7-4096-BC52-5E15847721EC}" type="slidenum">
              <a:rPr lang="el-GR" smtClean="0"/>
              <a:pPr/>
              <a:t>‹#›</a:t>
            </a:fld>
            <a:endParaRPr lang="el-GR"/>
          </a:p>
        </p:txBody>
      </p:sp>
    </p:spTree>
  </p:cSld>
  <p:clrMapOvr>
    <a:masterClrMapping/>
  </p:clrMapOvr>
  <p:transition spd="med" advTm="10000">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C79F4914-260E-4486-A639-D8465393CA6A}" type="datetimeFigureOut">
              <a:rPr lang="el-GR" smtClean="0"/>
              <a:pPr/>
              <a:t>30/5/2012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71CC10D-49D7-4096-BC52-5E15847721EC}" type="slidenum">
              <a:rPr lang="el-GR" smtClean="0"/>
              <a:pPr/>
              <a:t>‹#›</a:t>
            </a:fld>
            <a:endParaRPr lang="el-GR"/>
          </a:p>
        </p:txBody>
      </p:sp>
    </p:spTree>
  </p:cSld>
  <p:clrMapOvr>
    <a:masterClrMapping/>
  </p:clrMapOvr>
  <p:transition spd="med" advTm="10000">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C79F4914-260E-4486-A639-D8465393CA6A}" type="datetimeFigureOut">
              <a:rPr lang="el-GR" smtClean="0"/>
              <a:pPr/>
              <a:t>30/5/2012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71CC10D-49D7-4096-BC52-5E15847721EC}" type="slidenum">
              <a:rPr lang="el-GR" smtClean="0"/>
              <a:pPr/>
              <a:t>‹#›</a:t>
            </a:fld>
            <a:endParaRPr lang="el-GR"/>
          </a:p>
        </p:txBody>
      </p:sp>
    </p:spTree>
  </p:cSld>
  <p:clrMapOvr>
    <a:masterClrMapping/>
  </p:clrMapOvr>
  <p:transition spd="med" advTm="10000">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C79F4914-260E-4486-A639-D8465393CA6A}" type="datetimeFigureOut">
              <a:rPr lang="el-GR" smtClean="0"/>
              <a:pPr/>
              <a:t>30/5/2012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71CC10D-49D7-4096-BC52-5E15847721EC}" type="slidenum">
              <a:rPr lang="el-GR" smtClean="0"/>
              <a:pPr/>
              <a:t>‹#›</a:t>
            </a:fld>
            <a:endParaRPr lang="el-GR"/>
          </a:p>
        </p:txBody>
      </p:sp>
    </p:spTree>
  </p:cSld>
  <p:clrMapOvr>
    <a:masterClrMapping/>
  </p:clrMapOvr>
  <p:transition spd="med" advTm="10000">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79F4914-260E-4486-A639-D8465393CA6A}" type="datetimeFigureOut">
              <a:rPr lang="el-GR" smtClean="0"/>
              <a:pPr/>
              <a:t>30/5/2012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71CC10D-49D7-4096-BC52-5E15847721EC}" type="slidenum">
              <a:rPr lang="el-GR" smtClean="0"/>
              <a:pPr/>
              <a:t>‹#›</a:t>
            </a:fld>
            <a:endParaRPr lang="el-GR"/>
          </a:p>
        </p:txBody>
      </p:sp>
    </p:spTree>
  </p:cSld>
  <p:clrMapOvr>
    <a:masterClrMapping/>
  </p:clrMapOvr>
  <p:transition spd="med" advTm="10000">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1"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79F4914-260E-4486-A639-D8465393CA6A}" type="datetimeFigureOut">
              <a:rPr lang="el-GR" smtClean="0"/>
              <a:pPr/>
              <a:t>30/5/2012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71CC10D-49D7-4096-BC52-5E15847721EC}" type="slidenum">
              <a:rPr lang="el-GR" smtClean="0"/>
              <a:pPr/>
              <a:t>‹#›</a:t>
            </a:fld>
            <a:endParaRPr lang="el-GR"/>
          </a:p>
        </p:txBody>
      </p:sp>
    </p:spTree>
  </p:cSld>
  <p:clrMapOvr>
    <a:masterClrMapping/>
  </p:clrMapOvr>
  <p:transition spd="med" advTm="10000">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1"/>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79F4914-260E-4486-A639-D8465393CA6A}" type="datetimeFigureOut">
              <a:rPr lang="el-GR" smtClean="0"/>
              <a:pPr/>
              <a:t>30/5/2012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71CC10D-49D7-4096-BC52-5E15847721EC}" type="slidenum">
              <a:rPr lang="el-GR" smtClean="0"/>
              <a:pPr/>
              <a:t>‹#›</a:t>
            </a:fld>
            <a:endParaRPr lang="el-GR"/>
          </a:p>
        </p:txBody>
      </p:sp>
    </p:spTree>
  </p:cSld>
  <p:clrMapOvr>
    <a:masterClrMapping/>
  </p:clrMapOvr>
  <p:transition spd="med" advTm="10000">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9F4914-260E-4486-A639-D8465393CA6A}" type="datetimeFigureOut">
              <a:rPr lang="el-GR" smtClean="0"/>
              <a:pPr/>
              <a:t>30/5/2012</a:t>
            </a:fld>
            <a:endParaRPr lang="el-GR"/>
          </a:p>
        </p:txBody>
      </p:sp>
      <p:sp>
        <p:nvSpPr>
          <p:cNvPr id="5" name="4 - Θέση υποσέλιδου"/>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1CC10D-49D7-4096-BC52-5E15847721EC}"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advTm="10000">
    <p:dissolv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4gym-polichn.thess.sch.gr/images/o.jpg" TargetMode="External"/><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hyperlink" Target="http://4gym-polichn.thess.sch.gr/images/a.jpg" TargetMode="External"/><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4gym-polichn.thess.sch.gr/images/p.jpg" TargetMode="External"/><Relationship Id="rId2" Type="http://schemas.openxmlformats.org/officeDocument/2006/relationships/image" Target="../media/image10.jpeg"/><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7" name="6 - Οριζόντιος πάπυρος"/>
          <p:cNvSpPr/>
          <p:nvPr/>
        </p:nvSpPr>
        <p:spPr>
          <a:xfrm>
            <a:off x="251520" y="3573016"/>
            <a:ext cx="8640960" cy="2857520"/>
          </a:xfrm>
          <a:prstGeom prst="horizontalScroll">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4000" b="1" dirty="0" smtClean="0">
                <a:solidFill>
                  <a:schemeClr val="tx1">
                    <a:lumMod val="95000"/>
                    <a:lumOff val="5000"/>
                  </a:schemeClr>
                </a:solidFill>
              </a:rPr>
              <a:t>ΕΦΗΜΕΡΙΔΑ ΤΟΥ 4</a:t>
            </a:r>
            <a:r>
              <a:rPr lang="el-GR" sz="4000" b="1" baseline="30000" dirty="0" smtClean="0">
                <a:solidFill>
                  <a:schemeClr val="tx1">
                    <a:lumMod val="95000"/>
                    <a:lumOff val="5000"/>
                  </a:schemeClr>
                </a:solidFill>
              </a:rPr>
              <a:t>ου</a:t>
            </a:r>
            <a:r>
              <a:rPr lang="el-GR" sz="4000" b="1" dirty="0" smtClean="0">
                <a:solidFill>
                  <a:schemeClr val="tx1">
                    <a:lumMod val="95000"/>
                    <a:lumOff val="5000"/>
                  </a:schemeClr>
                </a:solidFill>
              </a:rPr>
              <a:t> ΓΥΜΝΑΣΙΟΥ ΠΟΛΙΧΝΗΣ</a:t>
            </a:r>
          </a:p>
          <a:p>
            <a:pPr algn="ctr"/>
            <a:endParaRPr lang="el-GR" sz="3200" dirty="0">
              <a:solidFill>
                <a:schemeClr val="tx1">
                  <a:lumMod val="95000"/>
                  <a:lumOff val="5000"/>
                </a:schemeClr>
              </a:solidFill>
            </a:endParaRPr>
          </a:p>
        </p:txBody>
      </p:sp>
      <p:sp>
        <p:nvSpPr>
          <p:cNvPr id="5" name="4 - Οριζόντιος πάπυρος"/>
          <p:cNvSpPr/>
          <p:nvPr/>
        </p:nvSpPr>
        <p:spPr>
          <a:xfrm>
            <a:off x="539552" y="1340768"/>
            <a:ext cx="7704856" cy="2304256"/>
          </a:xfrm>
          <a:prstGeom prst="horizontalScroll">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4400" b="1" dirty="0">
              <a:solidFill>
                <a:schemeClr val="accent3">
                  <a:lumMod val="60000"/>
                  <a:lumOff val="40000"/>
                </a:schemeClr>
              </a:solidFill>
            </a:endParaRPr>
          </a:p>
        </p:txBody>
      </p:sp>
      <p:sp>
        <p:nvSpPr>
          <p:cNvPr id="8" name="7 - TextBox"/>
          <p:cNvSpPr txBox="1"/>
          <p:nvPr/>
        </p:nvSpPr>
        <p:spPr>
          <a:xfrm>
            <a:off x="827584" y="548681"/>
            <a:ext cx="7200800" cy="461665"/>
          </a:xfrm>
          <a:prstGeom prst="rect">
            <a:avLst/>
          </a:prstGeom>
          <a:solidFill>
            <a:srgbClr val="92D050"/>
          </a:solidFill>
        </p:spPr>
        <p:txBody>
          <a:bodyPr wrap="square" rtlCol="0">
            <a:spAutoFit/>
          </a:bodyPr>
          <a:lstStyle/>
          <a:p>
            <a:r>
              <a:rPr lang="el-GR" sz="2400" b="1" dirty="0" smtClean="0">
                <a:solidFill>
                  <a:schemeClr val="tx1">
                    <a:lumMod val="95000"/>
                    <a:lumOff val="5000"/>
                  </a:schemeClr>
                </a:solidFill>
              </a:rPr>
              <a:t>ΑΡΙΘΜΟΣ ΦΥΛΛΟΥ :1           ΗΜΕΡΟΜΗΝΙΑ: 16-5-2012</a:t>
            </a:r>
            <a:endParaRPr lang="el-GR" sz="2400" b="1" dirty="0">
              <a:solidFill>
                <a:schemeClr val="tx1">
                  <a:lumMod val="95000"/>
                  <a:lumOff val="5000"/>
                </a:schemeClr>
              </a:solidFill>
            </a:endParaRPr>
          </a:p>
        </p:txBody>
      </p:sp>
      <p:sp>
        <p:nvSpPr>
          <p:cNvPr id="9" name="8 - Ορθογώνιο"/>
          <p:cNvSpPr/>
          <p:nvPr/>
        </p:nvSpPr>
        <p:spPr>
          <a:xfrm>
            <a:off x="-396552" y="1988840"/>
            <a:ext cx="9540552" cy="923330"/>
          </a:xfrm>
          <a:prstGeom prst="rect">
            <a:avLst/>
          </a:prstGeom>
          <a:noFill/>
        </p:spPr>
        <p:txBody>
          <a:bodyPr wrap="square" lIns="91440" tIns="45720" rIns="91440" bIns="45720">
            <a:spAutoFit/>
          </a:bodyPr>
          <a:lstStyle/>
          <a:p>
            <a:pPr algn="ctr"/>
            <a:r>
              <a:rPr lang="en-US" sz="5400" b="1" cap="none" spc="200" dirty="0" smtClean="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rPr>
              <a:t>    </a:t>
            </a:r>
            <a:r>
              <a:rPr lang="el-GR" sz="5400" b="1" cap="none" spc="200" dirty="0" smtClean="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rPr>
              <a:t>ΑΕΙΦΟΡΟ ΣΧΟΛΕΙΟ</a:t>
            </a:r>
            <a:endParaRPr lang="el-GR" sz="5400" b="1" cap="none" spc="200" dirty="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endParaRPr>
          </a:p>
        </p:txBody>
      </p:sp>
    </p:spTree>
  </p:cSld>
  <p:clrMapOvr>
    <a:masterClrMapping/>
  </p:clrMapOvr>
  <p:transition spd="med" advTm="10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additive="base">
                                        <p:cTn id="14" dur="500" fill="hold"/>
                                        <p:tgtEl>
                                          <p:spTgt spid="9"/>
                                        </p:tgtEl>
                                        <p:attrNameLst>
                                          <p:attrName>ppt_x</p:attrName>
                                        </p:attrNameLst>
                                      </p:cBhvr>
                                      <p:tavLst>
                                        <p:tav tm="0">
                                          <p:val>
                                            <p:strVal val="#ppt_x"/>
                                          </p:val>
                                        </p:tav>
                                        <p:tav tm="100000">
                                          <p:val>
                                            <p:strVal val="#ppt_x"/>
                                          </p:val>
                                        </p:tav>
                                      </p:tavLst>
                                    </p:anim>
                                    <p:anim calcmode="lin" valueType="num">
                                      <p:cBhvr additive="base">
                                        <p:cTn id="1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fill="hold"/>
                                        <p:tgtEl>
                                          <p:spTgt spid="7"/>
                                        </p:tgtEl>
                                        <p:attrNameLst>
                                          <p:attrName>ppt_x</p:attrName>
                                        </p:attrNameLst>
                                      </p:cBhvr>
                                      <p:tavLst>
                                        <p:tav tm="0">
                                          <p:val>
                                            <p:strVal val="#ppt_x"/>
                                          </p:val>
                                        </p:tav>
                                        <p:tav tm="100000">
                                          <p:val>
                                            <p:strVal val="#ppt_x"/>
                                          </p:val>
                                        </p:tav>
                                      </p:tavLst>
                                    </p:anim>
                                    <p:anim calcmode="lin" valueType="num">
                                      <p:cBhvr additive="base">
                                        <p:cTn id="2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fill="hold"/>
                                        <p:tgtEl>
                                          <p:spTgt spid="8"/>
                                        </p:tgtEl>
                                        <p:attrNameLst>
                                          <p:attrName>ppt_x</p:attrName>
                                        </p:attrNameLst>
                                      </p:cBhvr>
                                      <p:tavLst>
                                        <p:tav tm="0">
                                          <p:val>
                                            <p:strVal val="#ppt_x"/>
                                          </p:val>
                                        </p:tav>
                                        <p:tav tm="100000">
                                          <p:val>
                                            <p:strVal val="#ppt_x"/>
                                          </p:val>
                                        </p:tav>
                                      </p:tavLst>
                                    </p:anim>
                                    <p:anim calcmode="lin" valueType="num">
                                      <p:cBhvr additive="base">
                                        <p:cTn id="2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animBg="1"/>
      <p:bldP spid="8" grpId="0" animBg="1"/>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Κατακόρυφος πάπυρος"/>
          <p:cNvSpPr/>
          <p:nvPr/>
        </p:nvSpPr>
        <p:spPr>
          <a:xfrm>
            <a:off x="4716016" y="116632"/>
            <a:ext cx="4427984" cy="4320480"/>
          </a:xfrm>
          <a:prstGeom prst="verticalScroll">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Οριζόντιος πάπυρος"/>
          <p:cNvSpPr/>
          <p:nvPr/>
        </p:nvSpPr>
        <p:spPr>
          <a:xfrm>
            <a:off x="179512" y="1"/>
            <a:ext cx="4608512" cy="4797152"/>
          </a:xfrm>
          <a:prstGeom prst="horizontalScroll">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Οριζόντιος πάπυρος"/>
          <p:cNvSpPr/>
          <p:nvPr/>
        </p:nvSpPr>
        <p:spPr>
          <a:xfrm>
            <a:off x="1259632" y="4941169"/>
            <a:ext cx="7272808" cy="1584176"/>
          </a:xfrm>
          <a:prstGeom prst="horizontalScroll">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2" name="1 - Εικόνα" descr="http://4gym-polichn.thess.sch.gr/images/img4336422.jpg"/>
          <p:cNvPicPr/>
          <p:nvPr/>
        </p:nvPicPr>
        <p:blipFill>
          <a:blip r:embed="rId2" cstate="print"/>
          <a:srcRect/>
          <a:stretch>
            <a:fillRect/>
          </a:stretch>
        </p:blipFill>
        <p:spPr bwMode="auto">
          <a:xfrm>
            <a:off x="611560" y="620688"/>
            <a:ext cx="3960440" cy="3600400"/>
          </a:xfrm>
          <a:prstGeom prst="rect">
            <a:avLst/>
          </a:prstGeom>
          <a:noFill/>
          <a:ln w="9525">
            <a:noFill/>
            <a:miter lim="800000"/>
            <a:headEnd/>
            <a:tailEnd/>
          </a:ln>
        </p:spPr>
      </p:pic>
      <p:pic>
        <p:nvPicPr>
          <p:cNvPr id="3" name="2 - Εικόνα" descr="http://4gym-polichn.thess.sch.gr/images/thumb2995063.jpg">
            <a:hlinkClick r:id="rId3" tgtFrame="_blank"/>
          </p:cNvPr>
          <p:cNvPicPr/>
          <p:nvPr/>
        </p:nvPicPr>
        <p:blipFill>
          <a:blip r:embed="rId4" cstate="print"/>
          <a:srcRect/>
          <a:stretch>
            <a:fillRect/>
          </a:stretch>
        </p:blipFill>
        <p:spPr bwMode="auto">
          <a:xfrm>
            <a:off x="5364088" y="692697"/>
            <a:ext cx="3168352" cy="3600400"/>
          </a:xfrm>
          <a:prstGeom prst="roundRect">
            <a:avLst/>
          </a:prstGeom>
          <a:noFill/>
          <a:ln w="38100">
            <a:solidFill>
              <a:schemeClr val="accent3">
                <a:lumMod val="75000"/>
              </a:schemeClr>
            </a:solidFill>
            <a:miter lim="800000"/>
            <a:headEnd/>
            <a:tailEnd/>
          </a:ln>
          <a:scene3d>
            <a:camera prst="orthographicFront"/>
            <a:lightRig rig="threePt" dir="t"/>
          </a:scene3d>
          <a:sp3d>
            <a:bevelT w="101600" prst="riblet"/>
          </a:sp3d>
        </p:spPr>
      </p:pic>
      <p:sp>
        <p:nvSpPr>
          <p:cNvPr id="4" name="3 - TextBox"/>
          <p:cNvSpPr txBox="1"/>
          <p:nvPr/>
        </p:nvSpPr>
        <p:spPr>
          <a:xfrm>
            <a:off x="1259632" y="5229201"/>
            <a:ext cx="7272808" cy="1077218"/>
          </a:xfrm>
          <a:prstGeom prst="rect">
            <a:avLst/>
          </a:prstGeom>
          <a:noFill/>
        </p:spPr>
        <p:txBody>
          <a:bodyPr wrap="square" rtlCol="0">
            <a:spAutoFit/>
          </a:bodyPr>
          <a:lstStyle/>
          <a:p>
            <a:pPr algn="ctr"/>
            <a:r>
              <a:rPr lang="el-GR" sz="3200" b="1" dirty="0" smtClean="0">
                <a:solidFill>
                  <a:srgbClr val="CAEB5F"/>
                </a:solidFill>
              </a:rPr>
              <a:t>ΟΜΑΔΑ ΟΙΚΟΛΟΓΙΚΟΥ ΑΠΟΤΥΠΩΜΑΤΟΣ</a:t>
            </a:r>
          </a:p>
          <a:p>
            <a:pPr algn="ctr"/>
            <a:r>
              <a:rPr lang="el-GR" sz="3200" b="1" dirty="0" smtClean="0">
                <a:solidFill>
                  <a:srgbClr val="CAEB5F"/>
                </a:solidFill>
              </a:rPr>
              <a:t>ΥΠΕΥΘΥΝΟΣ:    ΑΖΑΣ     ΣΤΕΡΓΙΟΣ</a:t>
            </a:r>
            <a:endParaRPr lang="el-GR" sz="3200" b="1" dirty="0">
              <a:solidFill>
                <a:srgbClr val="CAEB5F"/>
              </a:solidFill>
            </a:endParaRPr>
          </a:p>
        </p:txBody>
      </p:sp>
    </p:spTree>
  </p:cSld>
  <p:clrMapOvr>
    <a:masterClrMapping/>
  </p:clrMapOvr>
  <p:transition spd="med" advTm="10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ppt_x"/>
                                          </p:val>
                                        </p:tav>
                                        <p:tav tm="100000">
                                          <p:val>
                                            <p:strVal val="#ppt_x"/>
                                          </p:val>
                                        </p:tav>
                                      </p:tavLst>
                                    </p:anim>
                                    <p:anim calcmode="lin" valueType="num">
                                      <p:cBhvr additive="base">
                                        <p:cTn id="8"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20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20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p:cTn id="23" dur="2000" fill="hold"/>
                                        <p:tgtEl>
                                          <p:spTgt spid="9"/>
                                        </p:tgtEl>
                                        <p:attrNameLst>
                                          <p:attrName>ppt_w</p:attrName>
                                        </p:attrNameLst>
                                      </p:cBhvr>
                                      <p:tavLst>
                                        <p:tav tm="0">
                                          <p:val>
                                            <p:fltVal val="0"/>
                                          </p:val>
                                        </p:tav>
                                        <p:tav tm="100000">
                                          <p:val>
                                            <p:strVal val="#ppt_w"/>
                                          </p:val>
                                        </p:tav>
                                      </p:tavLst>
                                    </p:anim>
                                    <p:anim calcmode="lin" valueType="num">
                                      <p:cBhvr>
                                        <p:cTn id="24" dur="2000" fill="hold"/>
                                        <p:tgtEl>
                                          <p:spTgt spid="9"/>
                                        </p:tgtEl>
                                        <p:attrNameLst>
                                          <p:attrName>ppt_h</p:attrName>
                                        </p:attrNameLst>
                                      </p:cBhvr>
                                      <p:tavLst>
                                        <p:tav tm="0">
                                          <p:val>
                                            <p:fltVal val="0"/>
                                          </p:val>
                                        </p:tav>
                                        <p:tav tm="100000">
                                          <p:val>
                                            <p:strVal val="#ppt_h"/>
                                          </p:val>
                                        </p:tav>
                                      </p:tavLst>
                                    </p:anim>
                                    <p:animEffect transition="in" filter="fade">
                                      <p:cBhvr>
                                        <p:cTn id="25" dur="20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0" fill="hold" nodeType="clickEffect">
                                  <p:stCondLst>
                                    <p:cond delay="0"/>
                                  </p:stCondLst>
                                  <p:childTnLst>
                                    <p:set>
                                      <p:cBhvr>
                                        <p:cTn id="29" dur="1" fill="hold">
                                          <p:stCondLst>
                                            <p:cond delay="0"/>
                                          </p:stCondLst>
                                        </p:cTn>
                                        <p:tgtEl>
                                          <p:spTgt spid="3"/>
                                        </p:tgtEl>
                                        <p:attrNameLst>
                                          <p:attrName>style.visibility</p:attrName>
                                        </p:attrNameLst>
                                      </p:cBhvr>
                                      <p:to>
                                        <p:strVal val="visible"/>
                                      </p:to>
                                    </p:set>
                                    <p:anim calcmode="lin" valueType="num">
                                      <p:cBhvr>
                                        <p:cTn id="30" dur="2000" fill="hold"/>
                                        <p:tgtEl>
                                          <p:spTgt spid="3"/>
                                        </p:tgtEl>
                                        <p:attrNameLst>
                                          <p:attrName>ppt_w</p:attrName>
                                        </p:attrNameLst>
                                      </p:cBhvr>
                                      <p:tavLst>
                                        <p:tav tm="0">
                                          <p:val>
                                            <p:fltVal val="0"/>
                                          </p:val>
                                        </p:tav>
                                        <p:tav tm="100000">
                                          <p:val>
                                            <p:strVal val="#ppt_w"/>
                                          </p:val>
                                        </p:tav>
                                      </p:tavLst>
                                    </p:anim>
                                    <p:anim calcmode="lin" valueType="num">
                                      <p:cBhvr>
                                        <p:cTn id="31" dur="2000" fill="hold"/>
                                        <p:tgtEl>
                                          <p:spTgt spid="3"/>
                                        </p:tgtEl>
                                        <p:attrNameLst>
                                          <p:attrName>ppt_h</p:attrName>
                                        </p:attrNameLst>
                                      </p:cBhvr>
                                      <p:tavLst>
                                        <p:tav tm="0">
                                          <p:val>
                                            <p:fltVal val="0"/>
                                          </p:val>
                                        </p:tav>
                                        <p:tav tm="100000">
                                          <p:val>
                                            <p:strVal val="#ppt_h"/>
                                          </p:val>
                                        </p:tav>
                                      </p:tavLst>
                                    </p:anim>
                                    <p:animEffect transition="in" filter="fade">
                                      <p:cBhvr>
                                        <p:cTn id="3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 grpId="0" animBg="1"/>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Κατακόρυφος πάπυρος"/>
          <p:cNvSpPr/>
          <p:nvPr/>
        </p:nvSpPr>
        <p:spPr>
          <a:xfrm>
            <a:off x="4716016" y="116632"/>
            <a:ext cx="4427984" cy="4320480"/>
          </a:xfrm>
          <a:prstGeom prst="verticalScroll">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Οριζόντιος πάπυρος"/>
          <p:cNvSpPr/>
          <p:nvPr/>
        </p:nvSpPr>
        <p:spPr>
          <a:xfrm>
            <a:off x="179512" y="1"/>
            <a:ext cx="4608512" cy="4797152"/>
          </a:xfrm>
          <a:prstGeom prst="horizontalScroll">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Οριζόντιος πάπυρος"/>
          <p:cNvSpPr/>
          <p:nvPr/>
        </p:nvSpPr>
        <p:spPr>
          <a:xfrm>
            <a:off x="251520" y="4797153"/>
            <a:ext cx="8640960" cy="2060848"/>
          </a:xfrm>
          <a:prstGeom prst="horizontalScroll">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3 - TextBox"/>
          <p:cNvSpPr txBox="1"/>
          <p:nvPr/>
        </p:nvSpPr>
        <p:spPr>
          <a:xfrm>
            <a:off x="467544" y="4941168"/>
            <a:ext cx="8208912" cy="1815882"/>
          </a:xfrm>
          <a:prstGeom prst="rect">
            <a:avLst/>
          </a:prstGeom>
          <a:noFill/>
        </p:spPr>
        <p:txBody>
          <a:bodyPr wrap="square" rtlCol="0">
            <a:spAutoFit/>
          </a:bodyPr>
          <a:lstStyle/>
          <a:p>
            <a:pPr algn="ctr"/>
            <a:r>
              <a:rPr lang="el-GR" sz="2800" b="1" dirty="0" smtClean="0">
                <a:solidFill>
                  <a:srgbClr val="CAEB5F"/>
                </a:solidFill>
              </a:rPr>
              <a:t>ΟΜΑΔΑ ΑΝΑΚΥΚΛΩΣΗΣ ΥΛΙΚΩΝ,ΚΟΜΠΟΣΤΟΠΟΙΗΣΗΣ</a:t>
            </a:r>
          </a:p>
          <a:p>
            <a:pPr algn="ctr"/>
            <a:r>
              <a:rPr lang="el-GR" sz="2800" b="1" dirty="0" smtClean="0">
                <a:solidFill>
                  <a:srgbClr val="CAEB5F"/>
                </a:solidFill>
              </a:rPr>
              <a:t>ΥΠΕΥΘΥΝΟΙ: ΤΡΙΑΝΤΑΦΥΛΛΙΔΟΥ ΚΩΝΣΤΑΝΤΙΑ</a:t>
            </a:r>
          </a:p>
          <a:p>
            <a:pPr algn="ctr"/>
            <a:r>
              <a:rPr lang="el-GR" sz="2800" b="1" dirty="0" smtClean="0">
                <a:solidFill>
                  <a:srgbClr val="CAEB5F"/>
                </a:solidFill>
              </a:rPr>
              <a:t>         ΠΑΠΑΘΕΟΔΩΡΟΥ ΜΑΡΙΑ</a:t>
            </a:r>
          </a:p>
          <a:p>
            <a:pPr algn="ctr"/>
            <a:endParaRPr lang="el-GR" sz="2800" b="1" dirty="0">
              <a:solidFill>
                <a:srgbClr val="CAEB5F"/>
              </a:solidFill>
            </a:endParaRPr>
          </a:p>
        </p:txBody>
      </p:sp>
      <p:pic>
        <p:nvPicPr>
          <p:cNvPr id="8" name="7 - Εικόνα" descr="http://4gym-polichn.thess.sch.gr/images/img6280537.jpg"/>
          <p:cNvPicPr/>
          <p:nvPr/>
        </p:nvPicPr>
        <p:blipFill>
          <a:blip r:embed="rId2" cstate="print"/>
          <a:srcRect/>
          <a:stretch>
            <a:fillRect/>
          </a:stretch>
        </p:blipFill>
        <p:spPr bwMode="auto">
          <a:xfrm>
            <a:off x="755576" y="620688"/>
            <a:ext cx="3960440" cy="3600400"/>
          </a:xfrm>
          <a:prstGeom prst="rect">
            <a:avLst/>
          </a:prstGeom>
          <a:noFill/>
          <a:ln w="9525">
            <a:noFill/>
            <a:miter lim="800000"/>
            <a:headEnd/>
            <a:tailEnd/>
          </a:ln>
        </p:spPr>
      </p:pic>
      <p:pic>
        <p:nvPicPr>
          <p:cNvPr id="10242" name="Picture 2" descr="http://4gym-polichn.thess.sch.gr/images/thumb2995064.jpg">
            <a:hlinkClick r:id="rId3"/>
          </p:cNvPr>
          <p:cNvPicPr>
            <a:picLocks noChangeAspect="1" noChangeArrowheads="1"/>
          </p:cNvPicPr>
          <p:nvPr/>
        </p:nvPicPr>
        <p:blipFill>
          <a:blip r:embed="rId4" cstate="print"/>
          <a:srcRect/>
          <a:stretch>
            <a:fillRect/>
          </a:stretch>
        </p:blipFill>
        <p:spPr bwMode="auto">
          <a:xfrm>
            <a:off x="5652122" y="764705"/>
            <a:ext cx="2695575" cy="3552825"/>
          </a:xfrm>
          <a:prstGeom prst="roundRect">
            <a:avLst/>
          </a:prstGeom>
          <a:noFill/>
          <a:ln w="57150">
            <a:solidFill>
              <a:schemeClr val="accent3">
                <a:lumMod val="75000"/>
              </a:schemeClr>
            </a:solidFill>
          </a:ln>
          <a:scene3d>
            <a:camera prst="orthographicFront"/>
            <a:lightRig rig="threePt" dir="t"/>
          </a:scene3d>
          <a:sp3d>
            <a:bevelT w="101600" prst="riblet"/>
          </a:sp3d>
        </p:spPr>
      </p:pic>
    </p:spTree>
  </p:cSld>
  <p:clrMapOvr>
    <a:masterClrMapping/>
  </p:clrMapOvr>
  <p:transition spd="med" advTm="10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ppt_x"/>
                                          </p:val>
                                        </p:tav>
                                        <p:tav tm="100000">
                                          <p:val>
                                            <p:strVal val="#ppt_x"/>
                                          </p:val>
                                        </p:tav>
                                      </p:tavLst>
                                    </p:anim>
                                    <p:anim calcmode="lin" valueType="num">
                                      <p:cBhvr additive="base">
                                        <p:cTn id="8" dur="2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2000" fill="hold"/>
                                        <p:tgtEl>
                                          <p:spTgt spid="4"/>
                                        </p:tgtEl>
                                        <p:attrNameLst>
                                          <p:attrName>ppt_x</p:attrName>
                                        </p:attrNameLst>
                                      </p:cBhvr>
                                      <p:tavLst>
                                        <p:tav tm="0">
                                          <p:val>
                                            <p:strVal val="#ppt_x"/>
                                          </p:val>
                                        </p:tav>
                                        <p:tav tm="100000">
                                          <p:val>
                                            <p:strVal val="#ppt_x"/>
                                          </p:val>
                                        </p:tav>
                                      </p:tavLst>
                                    </p:anim>
                                    <p:anim calcmode="lin" valueType="num">
                                      <p:cBhvr additive="base">
                                        <p:cTn id="14"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2000" fill="hold"/>
                                        <p:tgtEl>
                                          <p:spTgt spid="7"/>
                                        </p:tgtEl>
                                        <p:attrNameLst>
                                          <p:attrName>ppt_x</p:attrName>
                                        </p:attrNameLst>
                                      </p:cBhvr>
                                      <p:tavLst>
                                        <p:tav tm="0">
                                          <p:val>
                                            <p:strVal val="#ppt_x"/>
                                          </p:val>
                                        </p:tav>
                                        <p:tav tm="100000">
                                          <p:val>
                                            <p:strVal val="#ppt_x"/>
                                          </p:val>
                                        </p:tav>
                                      </p:tavLst>
                                    </p:anim>
                                    <p:anim calcmode="lin" valueType="num">
                                      <p:cBhvr additive="base">
                                        <p:cTn id="20" dur="2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2000" fill="hold"/>
                                        <p:tgtEl>
                                          <p:spTgt spid="8"/>
                                        </p:tgtEl>
                                        <p:attrNameLst>
                                          <p:attrName>ppt_x</p:attrName>
                                        </p:attrNameLst>
                                      </p:cBhvr>
                                      <p:tavLst>
                                        <p:tav tm="0">
                                          <p:val>
                                            <p:strVal val="#ppt_x"/>
                                          </p:val>
                                        </p:tav>
                                        <p:tav tm="100000">
                                          <p:val>
                                            <p:strVal val="#ppt_x"/>
                                          </p:val>
                                        </p:tav>
                                      </p:tavLst>
                                    </p:anim>
                                    <p:anim calcmode="lin" valueType="num">
                                      <p:cBhvr additive="base">
                                        <p:cTn id="26" dur="2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2000" fill="hold"/>
                                        <p:tgtEl>
                                          <p:spTgt spid="9"/>
                                        </p:tgtEl>
                                        <p:attrNameLst>
                                          <p:attrName>ppt_x</p:attrName>
                                        </p:attrNameLst>
                                      </p:cBhvr>
                                      <p:tavLst>
                                        <p:tav tm="0">
                                          <p:val>
                                            <p:strVal val="#ppt_x"/>
                                          </p:val>
                                        </p:tav>
                                        <p:tav tm="100000">
                                          <p:val>
                                            <p:strVal val="#ppt_x"/>
                                          </p:val>
                                        </p:tav>
                                      </p:tavLst>
                                    </p:anim>
                                    <p:anim calcmode="lin" valueType="num">
                                      <p:cBhvr additive="base">
                                        <p:cTn id="32" dur="2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242"/>
                                        </p:tgtEl>
                                        <p:attrNameLst>
                                          <p:attrName>style.visibility</p:attrName>
                                        </p:attrNameLst>
                                      </p:cBhvr>
                                      <p:to>
                                        <p:strVal val="visible"/>
                                      </p:to>
                                    </p:set>
                                    <p:anim calcmode="lin" valueType="num">
                                      <p:cBhvr additive="base">
                                        <p:cTn id="37" dur="2000" fill="hold"/>
                                        <p:tgtEl>
                                          <p:spTgt spid="10242"/>
                                        </p:tgtEl>
                                        <p:attrNameLst>
                                          <p:attrName>ppt_x</p:attrName>
                                        </p:attrNameLst>
                                      </p:cBhvr>
                                      <p:tavLst>
                                        <p:tav tm="0">
                                          <p:val>
                                            <p:strVal val="#ppt_x"/>
                                          </p:val>
                                        </p:tav>
                                        <p:tav tm="100000">
                                          <p:val>
                                            <p:strVal val="#ppt_x"/>
                                          </p:val>
                                        </p:tav>
                                      </p:tavLst>
                                    </p:anim>
                                    <p:anim calcmode="lin" valueType="num">
                                      <p:cBhvr additive="base">
                                        <p:cTn id="38" dur="2000" fill="hold"/>
                                        <p:tgtEl>
                                          <p:spTgt spid="102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 grpId="0" animBg="1"/>
      <p:bldP spid="6" grpId="0" animBg="1"/>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Κατακόρυφος πάπυρος"/>
          <p:cNvSpPr/>
          <p:nvPr/>
        </p:nvSpPr>
        <p:spPr>
          <a:xfrm>
            <a:off x="4716016" y="116632"/>
            <a:ext cx="4427984" cy="4320480"/>
          </a:xfrm>
          <a:prstGeom prst="verticalScroll">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Οριζόντιος πάπυρος"/>
          <p:cNvSpPr/>
          <p:nvPr/>
        </p:nvSpPr>
        <p:spPr>
          <a:xfrm>
            <a:off x="179512" y="1"/>
            <a:ext cx="4608512" cy="4797152"/>
          </a:xfrm>
          <a:prstGeom prst="horizontalScroll">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Οριζόντιος πάπυρος"/>
          <p:cNvSpPr/>
          <p:nvPr/>
        </p:nvSpPr>
        <p:spPr>
          <a:xfrm>
            <a:off x="251520" y="4653136"/>
            <a:ext cx="8640960" cy="2204864"/>
          </a:xfrm>
          <a:prstGeom prst="horizontalScroll">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3 - TextBox"/>
          <p:cNvSpPr txBox="1"/>
          <p:nvPr/>
        </p:nvSpPr>
        <p:spPr>
          <a:xfrm>
            <a:off x="467544" y="4869161"/>
            <a:ext cx="8208912" cy="2246769"/>
          </a:xfrm>
          <a:prstGeom prst="rect">
            <a:avLst/>
          </a:prstGeom>
          <a:noFill/>
        </p:spPr>
        <p:txBody>
          <a:bodyPr wrap="square" rtlCol="0">
            <a:spAutoFit/>
          </a:bodyPr>
          <a:lstStyle/>
          <a:p>
            <a:pPr algn="ctr"/>
            <a:r>
              <a:rPr lang="el-GR" sz="2800" b="1" dirty="0" smtClean="0">
                <a:solidFill>
                  <a:srgbClr val="CAEB5F"/>
                </a:solidFill>
              </a:rPr>
              <a:t>ΟΜΑΔΑ ΔΗΜΙΟΥΡΓΙΑΣ ΙΣΤΟΣΕΛΙΔΑΣ(ΤΥΠΟΥ ΚΑΙ ΕΠΙΚΟΙΝΩΝΙΑΣ)</a:t>
            </a:r>
          </a:p>
          <a:p>
            <a:pPr algn="ctr"/>
            <a:r>
              <a:rPr lang="el-GR" sz="2800" b="1" dirty="0" smtClean="0">
                <a:solidFill>
                  <a:srgbClr val="CAEB5F"/>
                </a:solidFill>
              </a:rPr>
              <a:t>ΥΠΕΥΘΥΝΟΙ:ΚΟΥΒΑΡΗΣ ΧΡΗΣΤΟΣ</a:t>
            </a:r>
          </a:p>
          <a:p>
            <a:pPr algn="ctr"/>
            <a:r>
              <a:rPr lang="el-GR" sz="2800" b="1" dirty="0" smtClean="0">
                <a:solidFill>
                  <a:srgbClr val="CAEB5F"/>
                </a:solidFill>
              </a:rPr>
              <a:t>            ΤΥΠΟΥ ΣΟΦΙΑ</a:t>
            </a:r>
          </a:p>
          <a:p>
            <a:pPr algn="ctr"/>
            <a:endParaRPr lang="el-GR" sz="2800" b="1" dirty="0">
              <a:solidFill>
                <a:srgbClr val="CAEB5F"/>
              </a:solidFill>
            </a:endParaRPr>
          </a:p>
        </p:txBody>
      </p:sp>
      <p:pic>
        <p:nvPicPr>
          <p:cNvPr id="10" name="9 - Εικόνα" descr="http://4gym-polichn.thess.sch.gr/images/img5711820.jpg"/>
          <p:cNvPicPr/>
          <p:nvPr/>
        </p:nvPicPr>
        <p:blipFill>
          <a:blip r:embed="rId2" cstate="print"/>
          <a:srcRect/>
          <a:stretch>
            <a:fillRect/>
          </a:stretch>
        </p:blipFill>
        <p:spPr bwMode="auto">
          <a:xfrm>
            <a:off x="827584" y="620688"/>
            <a:ext cx="3672408" cy="3562350"/>
          </a:xfrm>
          <a:prstGeom prst="rect">
            <a:avLst/>
          </a:prstGeom>
          <a:noFill/>
          <a:ln w="9525">
            <a:noFill/>
            <a:miter lim="800000"/>
            <a:headEnd/>
            <a:tailEnd/>
          </a:ln>
        </p:spPr>
      </p:pic>
      <p:sp>
        <p:nvSpPr>
          <p:cNvPr id="8" name="7 - TextBox"/>
          <p:cNvSpPr txBox="1"/>
          <p:nvPr/>
        </p:nvSpPr>
        <p:spPr>
          <a:xfrm>
            <a:off x="6012160" y="1196752"/>
            <a:ext cx="1800200" cy="369332"/>
          </a:xfrm>
          <a:prstGeom prst="rect">
            <a:avLst/>
          </a:prstGeom>
          <a:noFill/>
        </p:spPr>
        <p:txBody>
          <a:bodyPr wrap="square" rtlCol="0">
            <a:spAutoFit/>
          </a:bodyPr>
          <a:lstStyle/>
          <a:p>
            <a:r>
              <a:rPr lang="el-GR" b="1" dirty="0" smtClean="0">
                <a:solidFill>
                  <a:srgbClr val="FFFF00"/>
                </a:solidFill>
              </a:rPr>
              <a:t>Είναι ντροπαλοί </a:t>
            </a:r>
            <a:endParaRPr lang="el-GR" b="1" dirty="0">
              <a:solidFill>
                <a:srgbClr val="FFFF00"/>
              </a:solidFill>
            </a:endParaRPr>
          </a:p>
        </p:txBody>
      </p:sp>
    </p:spTree>
  </p:cSld>
  <p:clrMapOvr>
    <a:masterClrMapping/>
  </p:clrMapOvr>
  <p:transition spd="med" advTm="10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ppt_x"/>
                                          </p:val>
                                        </p:tav>
                                        <p:tav tm="100000">
                                          <p:val>
                                            <p:strVal val="#ppt_x"/>
                                          </p:val>
                                        </p:tav>
                                      </p:tavLst>
                                    </p:anim>
                                    <p:anim calcmode="lin" valueType="num">
                                      <p:cBhvr additive="base">
                                        <p:cTn id="8" dur="2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2000" fill="hold"/>
                                        <p:tgtEl>
                                          <p:spTgt spid="4"/>
                                        </p:tgtEl>
                                        <p:attrNameLst>
                                          <p:attrName>ppt_x</p:attrName>
                                        </p:attrNameLst>
                                      </p:cBhvr>
                                      <p:tavLst>
                                        <p:tav tm="0">
                                          <p:val>
                                            <p:strVal val="#ppt_x"/>
                                          </p:val>
                                        </p:tav>
                                        <p:tav tm="100000">
                                          <p:val>
                                            <p:strVal val="#ppt_x"/>
                                          </p:val>
                                        </p:tav>
                                      </p:tavLst>
                                    </p:anim>
                                    <p:anim calcmode="lin" valueType="num">
                                      <p:cBhvr additive="base">
                                        <p:cTn id="14"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2000" fill="hold"/>
                                        <p:tgtEl>
                                          <p:spTgt spid="7"/>
                                        </p:tgtEl>
                                        <p:attrNameLst>
                                          <p:attrName>ppt_x</p:attrName>
                                        </p:attrNameLst>
                                      </p:cBhvr>
                                      <p:tavLst>
                                        <p:tav tm="0">
                                          <p:val>
                                            <p:strVal val="#ppt_x"/>
                                          </p:val>
                                        </p:tav>
                                        <p:tav tm="100000">
                                          <p:val>
                                            <p:strVal val="#ppt_x"/>
                                          </p:val>
                                        </p:tav>
                                      </p:tavLst>
                                    </p:anim>
                                    <p:anim calcmode="lin" valueType="num">
                                      <p:cBhvr additive="base">
                                        <p:cTn id="20" dur="2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2000" fill="hold"/>
                                        <p:tgtEl>
                                          <p:spTgt spid="10"/>
                                        </p:tgtEl>
                                        <p:attrNameLst>
                                          <p:attrName>ppt_x</p:attrName>
                                        </p:attrNameLst>
                                      </p:cBhvr>
                                      <p:tavLst>
                                        <p:tav tm="0">
                                          <p:val>
                                            <p:strVal val="#ppt_x"/>
                                          </p:val>
                                        </p:tav>
                                        <p:tav tm="100000">
                                          <p:val>
                                            <p:strVal val="#ppt_x"/>
                                          </p:val>
                                        </p:tav>
                                      </p:tavLst>
                                    </p:anim>
                                    <p:anim calcmode="lin" valueType="num">
                                      <p:cBhvr additive="base">
                                        <p:cTn id="26" dur="2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2000" fill="hold"/>
                                        <p:tgtEl>
                                          <p:spTgt spid="9"/>
                                        </p:tgtEl>
                                        <p:attrNameLst>
                                          <p:attrName>ppt_x</p:attrName>
                                        </p:attrNameLst>
                                      </p:cBhvr>
                                      <p:tavLst>
                                        <p:tav tm="0">
                                          <p:val>
                                            <p:strVal val="#ppt_x"/>
                                          </p:val>
                                        </p:tav>
                                        <p:tav tm="100000">
                                          <p:val>
                                            <p:strVal val="#ppt_x"/>
                                          </p:val>
                                        </p:tav>
                                      </p:tavLst>
                                    </p:anim>
                                    <p:anim calcmode="lin" valueType="num">
                                      <p:cBhvr additive="base">
                                        <p:cTn id="32" dur="2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2000" fill="hold"/>
                                        <p:tgtEl>
                                          <p:spTgt spid="8"/>
                                        </p:tgtEl>
                                        <p:attrNameLst>
                                          <p:attrName>ppt_x</p:attrName>
                                        </p:attrNameLst>
                                      </p:cBhvr>
                                      <p:tavLst>
                                        <p:tav tm="0">
                                          <p:val>
                                            <p:strVal val="#ppt_x"/>
                                          </p:val>
                                        </p:tav>
                                        <p:tav tm="100000">
                                          <p:val>
                                            <p:strVal val="#ppt_x"/>
                                          </p:val>
                                        </p:tav>
                                      </p:tavLst>
                                    </p:anim>
                                    <p:anim calcmode="lin" valueType="num">
                                      <p:cBhvr additive="base">
                                        <p:cTn id="38" dur="2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 grpId="0" animBg="1"/>
      <p:bldP spid="6" grpId="0" animBg="1"/>
      <p:bldP spid="4"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Κατακόρυφος πάπυρος"/>
          <p:cNvSpPr/>
          <p:nvPr/>
        </p:nvSpPr>
        <p:spPr>
          <a:xfrm>
            <a:off x="4716016" y="116632"/>
            <a:ext cx="4427984" cy="4320480"/>
          </a:xfrm>
          <a:prstGeom prst="verticalScroll">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Οριζόντιος πάπυρος"/>
          <p:cNvSpPr/>
          <p:nvPr/>
        </p:nvSpPr>
        <p:spPr>
          <a:xfrm>
            <a:off x="179512" y="1"/>
            <a:ext cx="4608512" cy="4797152"/>
          </a:xfrm>
          <a:prstGeom prst="horizontalScroll">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Οριζόντιος πάπυρος"/>
          <p:cNvSpPr/>
          <p:nvPr/>
        </p:nvSpPr>
        <p:spPr>
          <a:xfrm>
            <a:off x="251520" y="4797153"/>
            <a:ext cx="8640960" cy="2060848"/>
          </a:xfrm>
          <a:prstGeom prst="horizontalScroll">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3 - TextBox"/>
          <p:cNvSpPr txBox="1"/>
          <p:nvPr/>
        </p:nvSpPr>
        <p:spPr>
          <a:xfrm>
            <a:off x="467544" y="4941168"/>
            <a:ext cx="8208912" cy="1815882"/>
          </a:xfrm>
          <a:prstGeom prst="rect">
            <a:avLst/>
          </a:prstGeom>
          <a:noFill/>
        </p:spPr>
        <p:txBody>
          <a:bodyPr wrap="square" rtlCol="0">
            <a:spAutoFit/>
          </a:bodyPr>
          <a:lstStyle/>
          <a:p>
            <a:pPr algn="ctr"/>
            <a:r>
              <a:rPr lang="el-GR" sz="2800" b="1" dirty="0" smtClean="0">
                <a:solidFill>
                  <a:srgbClr val="CAEB5F"/>
                </a:solidFill>
              </a:rPr>
              <a:t>ΟΜΑΔΑ ΠΕΡΙΒΑΛΛΟΝΤΟΣ ΚΑΙ ΠΟΛΙΤΙΣΜΟΥ</a:t>
            </a:r>
          </a:p>
          <a:p>
            <a:pPr algn="ctr"/>
            <a:r>
              <a:rPr lang="el-GR" sz="2800" b="1" dirty="0" smtClean="0">
                <a:solidFill>
                  <a:srgbClr val="CAEB5F"/>
                </a:solidFill>
              </a:rPr>
              <a:t>ΥΠΕΥΘΥΝΟΙ: ΚΟΣΣΙΔΗΣ ΘΕΟΔΩΡΟΣ</a:t>
            </a:r>
          </a:p>
          <a:p>
            <a:pPr algn="ctr"/>
            <a:r>
              <a:rPr lang="el-GR" sz="2800" b="1" dirty="0" smtClean="0">
                <a:solidFill>
                  <a:srgbClr val="CAEB5F"/>
                </a:solidFill>
              </a:rPr>
              <a:t>                               ΣΟΥΛΤΑΝΙΔΗΣ  ΣΤΕΦΑΝΟΣ</a:t>
            </a:r>
          </a:p>
          <a:p>
            <a:pPr algn="ctr"/>
            <a:endParaRPr lang="el-GR" sz="2800" b="1" dirty="0">
              <a:solidFill>
                <a:srgbClr val="CAEB5F"/>
              </a:solidFill>
            </a:endParaRPr>
          </a:p>
        </p:txBody>
      </p:sp>
      <p:pic>
        <p:nvPicPr>
          <p:cNvPr id="10" name="9 - Εικόνα" descr="http://4gym-polichn.thess.sch.gr/images/img5711820.jpg"/>
          <p:cNvPicPr/>
          <p:nvPr/>
        </p:nvPicPr>
        <p:blipFill>
          <a:blip r:embed="rId2" cstate="print"/>
          <a:srcRect/>
          <a:stretch>
            <a:fillRect/>
          </a:stretch>
        </p:blipFill>
        <p:spPr bwMode="auto">
          <a:xfrm>
            <a:off x="755576" y="620688"/>
            <a:ext cx="3744416" cy="3562350"/>
          </a:xfrm>
          <a:prstGeom prst="rect">
            <a:avLst/>
          </a:prstGeom>
          <a:noFill/>
          <a:ln w="9525">
            <a:noFill/>
            <a:miter lim="800000"/>
            <a:headEnd/>
            <a:tailEnd/>
          </a:ln>
        </p:spPr>
      </p:pic>
      <p:pic>
        <p:nvPicPr>
          <p:cNvPr id="11" name="10 - Εικόνα" descr="http://4gym-polichn.thess.sch.gr/images/thumb2995078.jpg">
            <a:hlinkClick r:id="rId3" tgtFrame="_blank"/>
          </p:cNvPr>
          <p:cNvPicPr/>
          <p:nvPr/>
        </p:nvPicPr>
        <p:blipFill>
          <a:blip r:embed="rId4" cstate="print"/>
          <a:srcRect/>
          <a:stretch>
            <a:fillRect/>
          </a:stretch>
        </p:blipFill>
        <p:spPr bwMode="auto">
          <a:xfrm>
            <a:off x="5724130" y="692697"/>
            <a:ext cx="2720975" cy="3635375"/>
          </a:xfrm>
          <a:prstGeom prst="roundRect">
            <a:avLst/>
          </a:prstGeom>
          <a:noFill/>
          <a:ln w="57150">
            <a:solidFill>
              <a:schemeClr val="accent3">
                <a:lumMod val="75000"/>
              </a:schemeClr>
            </a:solidFill>
            <a:miter lim="800000"/>
            <a:headEnd/>
            <a:tailEnd/>
          </a:ln>
          <a:scene3d>
            <a:camera prst="orthographicFront"/>
            <a:lightRig rig="threePt" dir="t"/>
          </a:scene3d>
          <a:sp3d>
            <a:bevelT w="101600" prst="riblet"/>
          </a:sp3d>
        </p:spPr>
      </p:pic>
    </p:spTree>
  </p:cSld>
  <p:clrMapOvr>
    <a:masterClrMapping/>
  </p:clrMapOvr>
  <p:transition spd="med" advTm="10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ppt_x"/>
                                          </p:val>
                                        </p:tav>
                                        <p:tav tm="100000">
                                          <p:val>
                                            <p:strVal val="#ppt_x"/>
                                          </p:val>
                                        </p:tav>
                                      </p:tavLst>
                                    </p:anim>
                                    <p:anim calcmode="lin" valueType="num">
                                      <p:cBhvr additive="base">
                                        <p:cTn id="8" dur="2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2000" fill="hold"/>
                                        <p:tgtEl>
                                          <p:spTgt spid="4"/>
                                        </p:tgtEl>
                                        <p:attrNameLst>
                                          <p:attrName>ppt_x</p:attrName>
                                        </p:attrNameLst>
                                      </p:cBhvr>
                                      <p:tavLst>
                                        <p:tav tm="0">
                                          <p:val>
                                            <p:strVal val="#ppt_x"/>
                                          </p:val>
                                        </p:tav>
                                        <p:tav tm="100000">
                                          <p:val>
                                            <p:strVal val="#ppt_x"/>
                                          </p:val>
                                        </p:tav>
                                      </p:tavLst>
                                    </p:anim>
                                    <p:anim calcmode="lin" valueType="num">
                                      <p:cBhvr additive="base">
                                        <p:cTn id="14"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2000" fill="hold"/>
                                        <p:tgtEl>
                                          <p:spTgt spid="7"/>
                                        </p:tgtEl>
                                        <p:attrNameLst>
                                          <p:attrName>ppt_x</p:attrName>
                                        </p:attrNameLst>
                                      </p:cBhvr>
                                      <p:tavLst>
                                        <p:tav tm="0">
                                          <p:val>
                                            <p:strVal val="#ppt_x"/>
                                          </p:val>
                                        </p:tav>
                                        <p:tav tm="100000">
                                          <p:val>
                                            <p:strVal val="#ppt_x"/>
                                          </p:val>
                                        </p:tav>
                                      </p:tavLst>
                                    </p:anim>
                                    <p:anim calcmode="lin" valueType="num">
                                      <p:cBhvr additive="base">
                                        <p:cTn id="20" dur="2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2000" fill="hold"/>
                                        <p:tgtEl>
                                          <p:spTgt spid="10"/>
                                        </p:tgtEl>
                                        <p:attrNameLst>
                                          <p:attrName>ppt_x</p:attrName>
                                        </p:attrNameLst>
                                      </p:cBhvr>
                                      <p:tavLst>
                                        <p:tav tm="0">
                                          <p:val>
                                            <p:strVal val="#ppt_x"/>
                                          </p:val>
                                        </p:tav>
                                        <p:tav tm="100000">
                                          <p:val>
                                            <p:strVal val="#ppt_x"/>
                                          </p:val>
                                        </p:tav>
                                      </p:tavLst>
                                    </p:anim>
                                    <p:anim calcmode="lin" valueType="num">
                                      <p:cBhvr additive="base">
                                        <p:cTn id="26" dur="2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2000" fill="hold"/>
                                        <p:tgtEl>
                                          <p:spTgt spid="9"/>
                                        </p:tgtEl>
                                        <p:attrNameLst>
                                          <p:attrName>ppt_x</p:attrName>
                                        </p:attrNameLst>
                                      </p:cBhvr>
                                      <p:tavLst>
                                        <p:tav tm="0">
                                          <p:val>
                                            <p:strVal val="#ppt_x"/>
                                          </p:val>
                                        </p:tav>
                                        <p:tav tm="100000">
                                          <p:val>
                                            <p:strVal val="#ppt_x"/>
                                          </p:val>
                                        </p:tav>
                                      </p:tavLst>
                                    </p:anim>
                                    <p:anim calcmode="lin" valueType="num">
                                      <p:cBhvr additive="base">
                                        <p:cTn id="32" dur="2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2000" fill="hold"/>
                                        <p:tgtEl>
                                          <p:spTgt spid="11"/>
                                        </p:tgtEl>
                                        <p:attrNameLst>
                                          <p:attrName>ppt_x</p:attrName>
                                        </p:attrNameLst>
                                      </p:cBhvr>
                                      <p:tavLst>
                                        <p:tav tm="0">
                                          <p:val>
                                            <p:strVal val="#ppt_x"/>
                                          </p:val>
                                        </p:tav>
                                        <p:tav tm="100000">
                                          <p:val>
                                            <p:strVal val="#ppt_x"/>
                                          </p:val>
                                        </p:tav>
                                      </p:tavLst>
                                    </p:anim>
                                    <p:anim calcmode="lin" valueType="num">
                                      <p:cBhvr additive="base">
                                        <p:cTn id="38" dur="20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 grpId="0" animBg="1"/>
      <p:bldP spid="6" grpId="0" animBg="1"/>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2" name="1 - TextBox"/>
          <p:cNvSpPr txBox="1"/>
          <p:nvPr/>
        </p:nvSpPr>
        <p:spPr>
          <a:xfrm>
            <a:off x="899592" y="260648"/>
            <a:ext cx="7992888" cy="7848302"/>
          </a:xfrm>
          <a:prstGeom prst="rect">
            <a:avLst/>
          </a:prstGeom>
          <a:noFill/>
        </p:spPr>
        <p:txBody>
          <a:bodyPr wrap="square" rtlCol="0">
            <a:spAutoFit/>
          </a:bodyPr>
          <a:lstStyle/>
          <a:p>
            <a:r>
              <a:rPr lang="el-GR" sz="3600" b="1" dirty="0" smtClean="0">
                <a:solidFill>
                  <a:schemeClr val="accent3">
                    <a:lumMod val="75000"/>
                  </a:schemeClr>
                </a:solidFill>
              </a:rPr>
              <a:t>ΠΑΙΔΑΓΩΓΙΚΟ  ΠΕΔΙΟ</a:t>
            </a:r>
          </a:p>
          <a:p>
            <a:endParaRPr lang="el-GR" sz="3600" b="1" dirty="0" smtClean="0">
              <a:solidFill>
                <a:schemeClr val="accent3">
                  <a:lumMod val="75000"/>
                </a:schemeClr>
              </a:solidFill>
            </a:endParaRPr>
          </a:p>
          <a:p>
            <a:pPr algn="just">
              <a:buFont typeface="Arial" pitchFamily="34" charset="0"/>
              <a:buChar char="•"/>
            </a:pPr>
            <a:r>
              <a:rPr lang="el-GR" sz="2400" b="1" dirty="0" smtClean="0">
                <a:solidFill>
                  <a:schemeClr val="accent2">
                    <a:lumMod val="75000"/>
                  </a:schemeClr>
                </a:solidFill>
              </a:rPr>
              <a:t>ΤΟ 30% ΤΩΝ ΕΚΠΑΙΔΕΥΤΙΚΩΝ ΧΡΗΣΙΜΟΠΟΙΕΙ ΤΙΣ ΚΑΙΝΙΟΥΡΓΕΣ ΤΕΧΝΟΛΟΓΙΕΣ ΣΤΟ ΜΑΘΗΜΑ(ΔΙΑΔΡΑΣΤΙΚΟΥΣ ΠΙΝΑΚΕΣ,ΒΙΝΤΕΟΠΡΟΒΟΛΕΙΣ).</a:t>
            </a:r>
          </a:p>
          <a:p>
            <a:pPr algn="just">
              <a:buFont typeface="Arial" pitchFamily="34" charset="0"/>
              <a:buChar char="•"/>
            </a:pPr>
            <a:r>
              <a:rPr lang="el-GR" sz="2400" b="1" dirty="0" smtClean="0">
                <a:solidFill>
                  <a:schemeClr val="accent2">
                    <a:lumMod val="75000"/>
                  </a:schemeClr>
                </a:solidFill>
              </a:rPr>
              <a:t>ΤΟ 20% ΤΩΝ ΕΚΠΑΙΔΕΥΤΙΚΩΝ ΧΡΗΣΙΜΟΠΟΙΗΣΕ ΚΑΙΝΟΤΟΜΕΣ ΜΕΘΟΔΟΥΣ ΔΙΔΑΣΚΑΛΙΑΣ.</a:t>
            </a:r>
          </a:p>
          <a:p>
            <a:pPr algn="just">
              <a:buFont typeface="Arial" pitchFamily="34" charset="0"/>
              <a:buChar char="•"/>
            </a:pPr>
            <a:r>
              <a:rPr lang="el-GR" sz="2400" b="1" dirty="0" smtClean="0">
                <a:solidFill>
                  <a:schemeClr val="accent2">
                    <a:lumMod val="75000"/>
                  </a:schemeClr>
                </a:solidFill>
              </a:rPr>
              <a:t>ΕΛΑΧΙΣΤΕΣ ΠΟΙΝΕΣ ΜΑΘΗΤΩΝ.</a:t>
            </a:r>
          </a:p>
          <a:p>
            <a:pPr algn="just">
              <a:buFont typeface="Arial" pitchFamily="34" charset="0"/>
              <a:buChar char="•"/>
            </a:pPr>
            <a:r>
              <a:rPr lang="el-GR" sz="2400" b="1" dirty="0" smtClean="0">
                <a:solidFill>
                  <a:schemeClr val="accent2">
                    <a:lumMod val="75000"/>
                  </a:schemeClr>
                </a:solidFill>
              </a:rPr>
              <a:t>ΠΙΛΟΤΙΚΑ ΜΑΘΗΜΑΤΑ.</a:t>
            </a:r>
          </a:p>
          <a:p>
            <a:pPr algn="just">
              <a:buFont typeface="Arial" pitchFamily="34" charset="0"/>
              <a:buChar char="•"/>
            </a:pPr>
            <a:r>
              <a:rPr lang="el-GR" sz="2400" b="1" dirty="0" smtClean="0">
                <a:solidFill>
                  <a:schemeClr val="accent2">
                    <a:lumMod val="75000"/>
                  </a:schemeClr>
                </a:solidFill>
              </a:rPr>
              <a:t>ΣΥΝΕΡΓΑΣΙΑ ΜΕ ΤΟ ΠΑΝΕΠΙΣΤΗΜΙΟ.</a:t>
            </a:r>
          </a:p>
          <a:p>
            <a:pPr algn="just">
              <a:buFont typeface="Arial" pitchFamily="34" charset="0"/>
              <a:buChar char="•"/>
            </a:pPr>
            <a:r>
              <a:rPr lang="el-GR" sz="2400" b="1" dirty="0" smtClean="0">
                <a:solidFill>
                  <a:schemeClr val="accent2">
                    <a:lumMod val="75000"/>
                  </a:schemeClr>
                </a:solidFill>
              </a:rPr>
              <a:t>ΣΥΜΜΕΤΟΧΗ ΕΚΠΑΙΔΕΥΤΚΩΝ ΣΕ ΕΠΙΜΟΡΦΩΤΙΚΑ ΣΕΜΙΝΑΡΙΑ</a:t>
            </a:r>
            <a:r>
              <a:rPr lang="en-US" sz="2400" b="1" dirty="0" smtClean="0">
                <a:solidFill>
                  <a:schemeClr val="accent2">
                    <a:lumMod val="75000"/>
                  </a:schemeClr>
                </a:solidFill>
              </a:rPr>
              <a:t>.</a:t>
            </a:r>
            <a:endParaRPr lang="el-GR" sz="2400" b="1" dirty="0" smtClean="0">
              <a:solidFill>
                <a:schemeClr val="accent2">
                  <a:lumMod val="75000"/>
                </a:schemeClr>
              </a:solidFill>
            </a:endParaRPr>
          </a:p>
          <a:p>
            <a:pPr algn="just">
              <a:buFont typeface="Arial" pitchFamily="34" charset="0"/>
              <a:buChar char="•"/>
            </a:pPr>
            <a:endParaRPr lang="el-GR" sz="2400" b="1" dirty="0" smtClean="0">
              <a:solidFill>
                <a:schemeClr val="accent2">
                  <a:lumMod val="75000"/>
                </a:schemeClr>
              </a:solidFill>
            </a:endParaRPr>
          </a:p>
          <a:p>
            <a:pPr algn="just">
              <a:buFont typeface="Arial" pitchFamily="34" charset="0"/>
              <a:buChar char="•"/>
            </a:pPr>
            <a:endParaRPr lang="el-GR" sz="2400" b="1" dirty="0" smtClean="0">
              <a:solidFill>
                <a:schemeClr val="accent2">
                  <a:lumMod val="75000"/>
                </a:schemeClr>
              </a:solidFill>
            </a:endParaRPr>
          </a:p>
          <a:p>
            <a:pPr algn="just">
              <a:buFont typeface="Arial" pitchFamily="34" charset="0"/>
              <a:buChar char="•"/>
            </a:pPr>
            <a:endParaRPr lang="el-GR" sz="2400" b="1" dirty="0" smtClean="0">
              <a:solidFill>
                <a:schemeClr val="accent2">
                  <a:lumMod val="75000"/>
                </a:schemeClr>
              </a:solidFill>
            </a:endParaRPr>
          </a:p>
          <a:p>
            <a:pPr algn="just"/>
            <a:endParaRPr lang="el-GR" sz="2400" b="1" dirty="0" smtClean="0">
              <a:solidFill>
                <a:schemeClr val="accent2">
                  <a:lumMod val="75000"/>
                </a:schemeClr>
              </a:solidFill>
            </a:endParaRPr>
          </a:p>
          <a:p>
            <a:pPr algn="just">
              <a:buFont typeface="Arial" pitchFamily="34" charset="0"/>
              <a:buChar char="•"/>
            </a:pPr>
            <a:endParaRPr lang="el-GR" sz="2400" b="1" dirty="0" smtClean="0">
              <a:solidFill>
                <a:schemeClr val="accent2">
                  <a:lumMod val="75000"/>
                </a:schemeClr>
              </a:solidFill>
            </a:endParaRPr>
          </a:p>
          <a:p>
            <a:pPr>
              <a:buFont typeface="Arial" pitchFamily="34" charset="0"/>
              <a:buChar char="•"/>
            </a:pPr>
            <a:endParaRPr lang="el-GR" sz="2400" b="1" dirty="0" smtClean="0">
              <a:solidFill>
                <a:schemeClr val="accent2">
                  <a:lumMod val="75000"/>
                </a:schemeClr>
              </a:solidFill>
            </a:endParaRPr>
          </a:p>
          <a:p>
            <a:pPr>
              <a:buFont typeface="Arial" pitchFamily="34" charset="0"/>
              <a:buChar char="•"/>
            </a:pPr>
            <a:endParaRPr lang="el-GR" sz="2400" b="1" dirty="0" smtClean="0">
              <a:solidFill>
                <a:schemeClr val="accent2">
                  <a:lumMod val="75000"/>
                </a:schemeClr>
              </a:solidFill>
            </a:endParaRPr>
          </a:p>
          <a:p>
            <a:endParaRPr lang="el-GR" sz="2400" b="1" dirty="0">
              <a:solidFill>
                <a:schemeClr val="accent2">
                  <a:lumMod val="75000"/>
                </a:schemeClr>
              </a:solidFill>
            </a:endParaRPr>
          </a:p>
        </p:txBody>
      </p:sp>
    </p:spTree>
  </p:cSld>
  <p:clrMapOvr>
    <a:masterClrMapping/>
  </p:clrMapOvr>
  <p:transition spd="med" advTm="10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1 - TextBox"/>
          <p:cNvSpPr txBox="1"/>
          <p:nvPr/>
        </p:nvSpPr>
        <p:spPr>
          <a:xfrm>
            <a:off x="251520" y="188640"/>
            <a:ext cx="8352928" cy="6617196"/>
          </a:xfrm>
          <a:prstGeom prst="rect">
            <a:avLst/>
          </a:prstGeom>
          <a:noFill/>
        </p:spPr>
        <p:txBody>
          <a:bodyPr wrap="square" rtlCol="0">
            <a:spAutoFit/>
          </a:bodyPr>
          <a:lstStyle/>
          <a:p>
            <a:r>
              <a:rPr lang="el-GR" sz="3200" b="1" dirty="0" smtClean="0">
                <a:solidFill>
                  <a:schemeClr val="accent3">
                    <a:lumMod val="75000"/>
                  </a:schemeClr>
                </a:solidFill>
              </a:rPr>
              <a:t>ΚΟΙΝΩΝΙΚΟ ΠΕΔΙΟ</a:t>
            </a:r>
          </a:p>
          <a:p>
            <a:pPr marL="514350" indent="-514350" algn="just">
              <a:buFont typeface="Arial" pitchFamily="34" charset="0"/>
              <a:buChar char="•"/>
            </a:pPr>
            <a:r>
              <a:rPr lang="el-GR" sz="2800" b="1" dirty="0" smtClean="0">
                <a:solidFill>
                  <a:schemeClr val="accent2">
                    <a:lumMod val="75000"/>
                  </a:schemeClr>
                </a:solidFill>
              </a:rPr>
              <a:t>Η ΤΡΙΤΗ ΤΑΞΗ ΣΥΜΕΤΕΙΧΕ ΣΤΟΝ ΑΝΤΙΚΑΡΚΙΝΙΚΟ ΕΡΑΝΟ ΚΑΙ ΣΤΟΝ ΕΡΑΝΟ ΤΟΥ ΕΡΥΘΡΟΥ ΣΤΑΥΡΟΥ</a:t>
            </a:r>
            <a:r>
              <a:rPr lang="en-US" sz="2800" b="1" dirty="0" smtClean="0">
                <a:solidFill>
                  <a:schemeClr val="accent2">
                    <a:lumMod val="75000"/>
                  </a:schemeClr>
                </a:solidFill>
              </a:rPr>
              <a:t>.</a:t>
            </a:r>
            <a:endParaRPr lang="el-GR" sz="2800" b="1" dirty="0" smtClean="0">
              <a:solidFill>
                <a:schemeClr val="accent2">
                  <a:lumMod val="75000"/>
                </a:schemeClr>
              </a:solidFill>
            </a:endParaRPr>
          </a:p>
          <a:p>
            <a:pPr marL="514350" indent="-514350" algn="just">
              <a:buFont typeface="Arial" pitchFamily="34" charset="0"/>
              <a:buChar char="•"/>
            </a:pPr>
            <a:r>
              <a:rPr lang="el-GR" sz="2800" b="1" dirty="0" smtClean="0">
                <a:solidFill>
                  <a:schemeClr val="accent2">
                    <a:lumMod val="75000"/>
                  </a:schemeClr>
                </a:solidFill>
              </a:rPr>
              <a:t>ΤΑ ΤΜΗΜΑΤΑ Α1 ΚΑΙ Α3 ΠΡΟΣΦΕΡΑΝ ΧΡΗΜΑΤΙΚΑ ΠΟΣΑ ΣΤΟ ΧΑΜΟΓΕΛΟ ΤΟΥ ΠΑΙΔΙΟΥ</a:t>
            </a:r>
            <a:r>
              <a:rPr lang="en-US" sz="2800" b="1" dirty="0" smtClean="0">
                <a:solidFill>
                  <a:schemeClr val="accent2">
                    <a:lumMod val="75000"/>
                  </a:schemeClr>
                </a:solidFill>
              </a:rPr>
              <a:t>.</a:t>
            </a:r>
            <a:endParaRPr lang="el-GR" sz="2800" b="1" dirty="0" smtClean="0">
              <a:solidFill>
                <a:schemeClr val="accent2">
                  <a:lumMod val="75000"/>
                </a:schemeClr>
              </a:solidFill>
            </a:endParaRPr>
          </a:p>
          <a:p>
            <a:pPr marL="514350" indent="-514350" algn="just">
              <a:buFont typeface="Arial" pitchFamily="34" charset="0"/>
              <a:buChar char="•"/>
            </a:pPr>
            <a:r>
              <a:rPr lang="el-GR" sz="2800" b="1" dirty="0" smtClean="0">
                <a:solidFill>
                  <a:schemeClr val="accent2">
                    <a:lumMod val="75000"/>
                  </a:schemeClr>
                </a:solidFill>
              </a:rPr>
              <a:t>ΤΡΕΙΣ ΑΠΟΣΤΟΛΕΣ ΦΑΡΜΑΚΩΝ ΣΤΟΥΣ ΓΙΑΤΡΟΥΣ ΤΗΣ ΚΑΡΔΙΑΣ</a:t>
            </a:r>
            <a:r>
              <a:rPr lang="en-US" sz="2800" b="1" dirty="0" smtClean="0">
                <a:solidFill>
                  <a:schemeClr val="accent2">
                    <a:lumMod val="75000"/>
                  </a:schemeClr>
                </a:solidFill>
              </a:rPr>
              <a:t>.</a:t>
            </a:r>
            <a:endParaRPr lang="el-GR" sz="2800" b="1" dirty="0" smtClean="0">
              <a:solidFill>
                <a:schemeClr val="accent2">
                  <a:lumMod val="75000"/>
                </a:schemeClr>
              </a:solidFill>
            </a:endParaRPr>
          </a:p>
          <a:p>
            <a:pPr marL="514350" indent="-514350" algn="just">
              <a:buFont typeface="Arial" pitchFamily="34" charset="0"/>
              <a:buChar char="•"/>
            </a:pPr>
            <a:r>
              <a:rPr lang="el-GR" sz="2800" b="1" dirty="0" smtClean="0">
                <a:solidFill>
                  <a:schemeClr val="accent2">
                    <a:lumMod val="75000"/>
                  </a:schemeClr>
                </a:solidFill>
              </a:rPr>
              <a:t>ΣΥΜΜΕΤΟΧΗ ΣΤΗ ΠΡΟΣΠΑΘΕΙΑ ΤΗΣ ΕΞΩΤΕΡΙΚΗΣ ΙΕΡΑΠΟΣΤΟΛΗΣ ΓΙΑ ΣΥΛΛΟΓΗ ΤΡΟΦΙΜΩΝ</a:t>
            </a:r>
            <a:r>
              <a:rPr lang="en-US" sz="2800" b="1" dirty="0" smtClean="0">
                <a:solidFill>
                  <a:schemeClr val="accent2">
                    <a:lumMod val="75000"/>
                  </a:schemeClr>
                </a:solidFill>
              </a:rPr>
              <a:t>.</a:t>
            </a:r>
            <a:endParaRPr lang="el-GR" sz="2800" b="1" dirty="0" smtClean="0">
              <a:solidFill>
                <a:schemeClr val="accent2">
                  <a:lumMod val="75000"/>
                </a:schemeClr>
              </a:solidFill>
            </a:endParaRPr>
          </a:p>
          <a:p>
            <a:pPr marL="514350" indent="-514350" algn="just">
              <a:buFont typeface="Arial" pitchFamily="34" charset="0"/>
              <a:buChar char="•"/>
            </a:pPr>
            <a:r>
              <a:rPr lang="el-GR" sz="2800" b="1" dirty="0" smtClean="0">
                <a:solidFill>
                  <a:schemeClr val="accent2">
                    <a:lumMod val="75000"/>
                  </a:schemeClr>
                </a:solidFill>
              </a:rPr>
              <a:t>ΤΡΟΦΙΜΑ ΣΤΟ ΧΩΡΙΟ </a:t>
            </a:r>
            <a:r>
              <a:rPr lang="en-US" sz="2800" b="1" dirty="0" smtClean="0">
                <a:solidFill>
                  <a:schemeClr val="accent2">
                    <a:lumMod val="75000"/>
                  </a:schemeClr>
                </a:solidFill>
              </a:rPr>
              <a:t>SOS</a:t>
            </a:r>
            <a:r>
              <a:rPr lang="el-GR" sz="2800" b="1" dirty="0" smtClean="0">
                <a:solidFill>
                  <a:schemeClr val="accent2">
                    <a:lumMod val="75000"/>
                  </a:schemeClr>
                </a:solidFill>
              </a:rPr>
              <a:t> ΤΟΥ ΦΙΛΥΡΟΥ</a:t>
            </a:r>
            <a:r>
              <a:rPr lang="en-US" sz="2800" b="1" dirty="0" smtClean="0">
                <a:solidFill>
                  <a:schemeClr val="accent2">
                    <a:lumMod val="75000"/>
                  </a:schemeClr>
                </a:solidFill>
              </a:rPr>
              <a:t>.</a:t>
            </a:r>
            <a:endParaRPr lang="el-GR" sz="2800" b="1" dirty="0" smtClean="0">
              <a:solidFill>
                <a:schemeClr val="accent2">
                  <a:lumMod val="75000"/>
                </a:schemeClr>
              </a:solidFill>
            </a:endParaRPr>
          </a:p>
          <a:p>
            <a:pPr marL="514350" indent="-514350" algn="just">
              <a:buFont typeface="Arial" pitchFamily="34" charset="0"/>
              <a:buChar char="•"/>
            </a:pPr>
            <a:r>
              <a:rPr lang="el-GR" sz="2800" b="1" dirty="0" smtClean="0">
                <a:solidFill>
                  <a:schemeClr val="accent2">
                    <a:lumMod val="75000"/>
                  </a:schemeClr>
                </a:solidFill>
              </a:rPr>
              <a:t>ΤΡΟΦΙΜΑ ΣΤΟ ΣΥΣΣΙΤΙΟ ΤΗΣ ΕΚΚΛΗΣΙΑΣ ΤΟΥ ΑΓΙΟΥ ΡΑΦΑΗΛ</a:t>
            </a:r>
            <a:r>
              <a:rPr lang="en-US" sz="2800" b="1" dirty="0" smtClean="0">
                <a:solidFill>
                  <a:schemeClr val="accent2">
                    <a:lumMod val="75000"/>
                  </a:schemeClr>
                </a:solidFill>
              </a:rPr>
              <a:t>.</a:t>
            </a:r>
            <a:endParaRPr lang="el-GR" sz="2800" b="1" dirty="0" smtClean="0">
              <a:solidFill>
                <a:schemeClr val="accent2">
                  <a:lumMod val="75000"/>
                </a:schemeClr>
              </a:solidFill>
            </a:endParaRPr>
          </a:p>
          <a:p>
            <a:pPr marL="514350" indent="-514350" algn="just">
              <a:buFont typeface="Arial" pitchFamily="34" charset="0"/>
              <a:buChar char="•"/>
            </a:pPr>
            <a:r>
              <a:rPr lang="el-GR" sz="2800" b="1" dirty="0" smtClean="0">
                <a:solidFill>
                  <a:schemeClr val="accent2">
                    <a:lumMod val="75000"/>
                  </a:schemeClr>
                </a:solidFill>
              </a:rPr>
              <a:t>ΒΟΗΘΕΙΑ ΣΕ ΟΙΚΟΓΕΝΕΙΕΣ ΠΟΥ ΕΧΟΥΝ ΟΙΚΟΝΟΜΙΚΕΣ ΔΥΣΚΟΛΙΕΣ</a:t>
            </a:r>
            <a:r>
              <a:rPr lang="en-US" sz="2800" b="1" dirty="0" smtClean="0">
                <a:solidFill>
                  <a:schemeClr val="accent2">
                    <a:lumMod val="75000"/>
                  </a:schemeClr>
                </a:solidFill>
              </a:rPr>
              <a:t>.</a:t>
            </a:r>
          </a:p>
          <a:p>
            <a:pPr marL="514350" indent="-514350" algn="just">
              <a:buFont typeface="Arial" pitchFamily="34" charset="0"/>
              <a:buChar char="•"/>
            </a:pPr>
            <a:endParaRPr lang="el-GR" sz="2800" b="1" dirty="0">
              <a:solidFill>
                <a:schemeClr val="accent2">
                  <a:lumMod val="75000"/>
                </a:schemeClr>
              </a:solidFill>
            </a:endParaRPr>
          </a:p>
        </p:txBody>
      </p:sp>
    </p:spTree>
  </p:cSld>
  <p:clrMapOvr>
    <a:masterClrMapping/>
  </p:clrMapOvr>
  <p:transition spd="med" advTm="10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1 - TextBox"/>
          <p:cNvSpPr txBox="1"/>
          <p:nvPr/>
        </p:nvSpPr>
        <p:spPr>
          <a:xfrm>
            <a:off x="539552" y="188640"/>
            <a:ext cx="8136904" cy="6647974"/>
          </a:xfrm>
          <a:prstGeom prst="rect">
            <a:avLst/>
          </a:prstGeom>
          <a:noFill/>
        </p:spPr>
        <p:txBody>
          <a:bodyPr wrap="square" rtlCol="0">
            <a:spAutoFit/>
          </a:bodyPr>
          <a:lstStyle/>
          <a:p>
            <a:r>
              <a:rPr lang="el-GR" sz="3600" b="1" dirty="0" smtClean="0">
                <a:solidFill>
                  <a:schemeClr val="accent3">
                    <a:lumMod val="75000"/>
                  </a:schemeClr>
                </a:solidFill>
              </a:rPr>
              <a:t>ΠΟΛΙΤΙΣΤΙΚΟ ΠΕΔΙΟ</a:t>
            </a:r>
          </a:p>
          <a:p>
            <a:pPr marL="457200" indent="-457200" algn="just">
              <a:buFont typeface="Arial" pitchFamily="34" charset="0"/>
              <a:buChar char="•"/>
            </a:pPr>
            <a:r>
              <a:rPr lang="el-GR" sz="3000" b="1" dirty="0" smtClean="0">
                <a:solidFill>
                  <a:schemeClr val="accent2">
                    <a:lumMod val="75000"/>
                  </a:schemeClr>
                </a:solidFill>
              </a:rPr>
              <a:t>ΕΚΘΕΣΗ ΒΙΒΛΙΟΥ</a:t>
            </a:r>
          </a:p>
          <a:p>
            <a:pPr marL="457200" indent="-457200" algn="just">
              <a:buFont typeface="Arial" pitchFamily="34" charset="0"/>
              <a:buChar char="•"/>
            </a:pPr>
            <a:r>
              <a:rPr lang="el-GR" sz="3000" b="1" dirty="0" smtClean="0">
                <a:solidFill>
                  <a:schemeClr val="accent2">
                    <a:lumMod val="75000"/>
                  </a:schemeClr>
                </a:solidFill>
              </a:rPr>
              <a:t>ΣΥΝΑΝΤΗΣΗ ΚΑΙ ΣΥΖΗΤΗΣΗ ΜΕ ΤΟΝ ΣΥΓΓΡΑΦΕΑ ΙΣΙΔΩΡΟ ΖΟΥΡΓΟ</a:t>
            </a:r>
          </a:p>
          <a:p>
            <a:pPr marL="457200" indent="-457200" algn="just">
              <a:buFont typeface="Arial" pitchFamily="34" charset="0"/>
              <a:buChar char="•"/>
            </a:pPr>
            <a:r>
              <a:rPr lang="el-GR" sz="3000" b="1" dirty="0" smtClean="0">
                <a:solidFill>
                  <a:schemeClr val="accent2">
                    <a:lumMod val="75000"/>
                  </a:schemeClr>
                </a:solidFill>
              </a:rPr>
              <a:t>ΘΕΑΤΡΙΚΗ ΠΑΡΑΣΤΑΣΗ ΜΕ ΤΟΝ ΚΥΡΙΟ ΧΡΥΣΙΚΑΚΟ</a:t>
            </a:r>
          </a:p>
          <a:p>
            <a:pPr marL="457200" indent="-457200" algn="just">
              <a:buFont typeface="Arial" pitchFamily="34" charset="0"/>
              <a:buChar char="•"/>
            </a:pPr>
            <a:r>
              <a:rPr lang="el-GR" sz="3000" b="1" dirty="0" smtClean="0">
                <a:solidFill>
                  <a:schemeClr val="accent2">
                    <a:lumMod val="75000"/>
                  </a:schemeClr>
                </a:solidFill>
              </a:rPr>
              <a:t>ΕΚΘΕΣΗ ΤΕΧΝΟΛΟΓΙΚΩΝ ΕΡΓΩΝ</a:t>
            </a:r>
          </a:p>
          <a:p>
            <a:pPr marL="457200" indent="-457200" algn="just">
              <a:buFont typeface="Arial" pitchFamily="34" charset="0"/>
              <a:buChar char="•"/>
            </a:pPr>
            <a:r>
              <a:rPr lang="el-GR" sz="3000" b="1" dirty="0" smtClean="0">
                <a:solidFill>
                  <a:schemeClr val="accent2">
                    <a:lumMod val="75000"/>
                  </a:schemeClr>
                </a:solidFill>
              </a:rPr>
              <a:t>ΕΚΘΕΣΗ ΜΟΥΣΙΚΩΝ ΟΡΓΑΝΩΝ</a:t>
            </a:r>
          </a:p>
          <a:p>
            <a:pPr marL="457200" indent="-457200" algn="just">
              <a:buFont typeface="Arial" pitchFamily="34" charset="0"/>
              <a:buChar char="•"/>
            </a:pPr>
            <a:r>
              <a:rPr lang="el-GR" sz="3000" b="1" dirty="0" smtClean="0">
                <a:solidFill>
                  <a:schemeClr val="accent2">
                    <a:lumMod val="75000"/>
                  </a:schemeClr>
                </a:solidFill>
              </a:rPr>
              <a:t>ΕΚΘΕΣΗ ΕΙΚΑΣΤΙΚΩΝ ΕΡΓΩΝ ΤΩΝ ΠΑΙΔΙΩΝ</a:t>
            </a:r>
          </a:p>
          <a:p>
            <a:pPr marL="457200" indent="-457200" algn="just">
              <a:buFont typeface="Arial" pitchFamily="34" charset="0"/>
              <a:buChar char="•"/>
            </a:pPr>
            <a:r>
              <a:rPr lang="el-GR" sz="3000" b="1" dirty="0" smtClean="0">
                <a:solidFill>
                  <a:schemeClr val="accent2">
                    <a:lumMod val="75000"/>
                  </a:schemeClr>
                </a:solidFill>
              </a:rPr>
              <a:t>ΘΕΑΤΡΙΚΕΣ ΠΑΡΑΣΤΑΣΕΙΣ ΤΩΝ ΠΑΙΔΙΩΝ</a:t>
            </a:r>
          </a:p>
          <a:p>
            <a:pPr marL="457200" indent="-457200" algn="just">
              <a:buFont typeface="Arial" pitchFamily="34" charset="0"/>
              <a:buChar char="•"/>
            </a:pPr>
            <a:r>
              <a:rPr lang="el-GR" sz="3000" b="1" dirty="0" smtClean="0">
                <a:solidFill>
                  <a:schemeClr val="accent2">
                    <a:lumMod val="75000"/>
                  </a:schemeClr>
                </a:solidFill>
              </a:rPr>
              <a:t>ΧΡΙΣΤΟΥΓΕΝΝΙΑΤΙΚΟ ΠΑΖΑΡΙ ΔΙΟΡΓΑΝΩΜΕΝΟ ΑΠΟ ΤΟΝ ΣΥΛΛΟΓΟ ΓΟΝΕΩΝ ΚΑΙ ΚΗΔΕΜΟΝΩΝ</a:t>
            </a:r>
          </a:p>
          <a:p>
            <a:pPr marL="457200" indent="-457200" algn="just">
              <a:buFont typeface="Arial" pitchFamily="34" charset="0"/>
              <a:buChar char="•"/>
            </a:pPr>
            <a:r>
              <a:rPr lang="el-GR" sz="3000" b="1" dirty="0" smtClean="0">
                <a:solidFill>
                  <a:schemeClr val="accent2">
                    <a:lumMod val="75000"/>
                  </a:schemeClr>
                </a:solidFill>
              </a:rPr>
              <a:t>ΔΙΑΓΩΝΙΣΜΟΣ ΜΑΓΕΙΡΙΚΗΣ</a:t>
            </a:r>
          </a:p>
          <a:p>
            <a:pPr marL="457200" indent="-457200" algn="just">
              <a:buFont typeface="Arial" pitchFamily="34" charset="0"/>
              <a:buChar char="•"/>
            </a:pPr>
            <a:r>
              <a:rPr lang="el-GR" sz="3000" b="1" dirty="0" smtClean="0">
                <a:solidFill>
                  <a:schemeClr val="accent2">
                    <a:lumMod val="75000"/>
                  </a:schemeClr>
                </a:solidFill>
              </a:rPr>
              <a:t>ΔΙΑΓΩΝΙΣΜΟΣ ΧΟΡΟΥ</a:t>
            </a:r>
            <a:endParaRPr lang="el-GR" sz="3000" b="1" dirty="0">
              <a:solidFill>
                <a:schemeClr val="accent2">
                  <a:lumMod val="75000"/>
                </a:schemeClr>
              </a:solidFill>
            </a:endParaRPr>
          </a:p>
        </p:txBody>
      </p:sp>
    </p:spTree>
  </p:cSld>
  <p:clrMapOvr>
    <a:masterClrMapping/>
  </p:clrMapOvr>
  <p:transition spd="med" advTm="10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1 - TextBox"/>
          <p:cNvSpPr txBox="1"/>
          <p:nvPr/>
        </p:nvSpPr>
        <p:spPr>
          <a:xfrm>
            <a:off x="251520" y="260648"/>
            <a:ext cx="8640960" cy="8463855"/>
          </a:xfrm>
          <a:prstGeom prst="rect">
            <a:avLst/>
          </a:prstGeom>
          <a:noFill/>
        </p:spPr>
        <p:txBody>
          <a:bodyPr wrap="square" rtlCol="0">
            <a:spAutoFit/>
          </a:bodyPr>
          <a:lstStyle/>
          <a:p>
            <a:r>
              <a:rPr lang="el-GR" sz="3600" b="1" dirty="0" smtClean="0">
                <a:solidFill>
                  <a:schemeClr val="accent3">
                    <a:lumMod val="75000"/>
                  </a:schemeClr>
                </a:solidFill>
              </a:rPr>
              <a:t>ΠΕΡΙΒΑΛΛΟΝ</a:t>
            </a:r>
          </a:p>
          <a:p>
            <a:endParaRPr lang="el-GR" sz="3600" b="1" dirty="0" smtClean="0">
              <a:solidFill>
                <a:schemeClr val="accent3">
                  <a:lumMod val="75000"/>
                </a:schemeClr>
              </a:solidFill>
            </a:endParaRPr>
          </a:p>
          <a:p>
            <a:pPr>
              <a:buFont typeface="Arial" pitchFamily="34" charset="0"/>
              <a:buChar char="•"/>
            </a:pPr>
            <a:r>
              <a:rPr lang="el-GR" sz="3200" b="1" dirty="0" smtClean="0">
                <a:solidFill>
                  <a:schemeClr val="accent2">
                    <a:lumMod val="75000"/>
                  </a:schemeClr>
                </a:solidFill>
              </a:rPr>
              <a:t>ΟΙΚΟΛΟΓΙΚΟ ΑΠΟΤΥΠΩΜΑ</a:t>
            </a:r>
          </a:p>
          <a:p>
            <a:pPr>
              <a:buFont typeface="Arial" pitchFamily="34" charset="0"/>
              <a:buChar char="•"/>
            </a:pPr>
            <a:r>
              <a:rPr lang="el-GR" sz="3200" b="1" dirty="0" smtClean="0">
                <a:solidFill>
                  <a:schemeClr val="accent2">
                    <a:lumMod val="75000"/>
                  </a:schemeClr>
                </a:solidFill>
              </a:rPr>
              <a:t>ΕΡΓΑΣΙΕΣ ΓΙΑ ΤΗ ΒΕΛΤΙΩΣΗ ΤΟΥ ΟΙΚΟΛΟΓΙΚΟΥ ΑΠΟΤΥΠΩΜΑΤΟΣ</a:t>
            </a:r>
          </a:p>
          <a:p>
            <a:pPr>
              <a:buFont typeface="Arial" pitchFamily="34" charset="0"/>
              <a:buChar char="•"/>
            </a:pPr>
            <a:r>
              <a:rPr lang="el-GR" sz="3200" b="1" dirty="0" smtClean="0">
                <a:solidFill>
                  <a:schemeClr val="accent2">
                    <a:lumMod val="75000"/>
                  </a:schemeClr>
                </a:solidFill>
              </a:rPr>
              <a:t>ΚΟΜΠΟΣΤΟΠΟΙΗΣΗ(ΟΡΓΑΝΙΚΑ ΛΙΠΑΣΜΑΤΑ)</a:t>
            </a:r>
          </a:p>
          <a:p>
            <a:pPr>
              <a:buFont typeface="Arial" pitchFamily="34" charset="0"/>
              <a:buChar char="•"/>
            </a:pPr>
            <a:r>
              <a:rPr lang="el-GR" sz="3200" b="1" dirty="0" smtClean="0">
                <a:solidFill>
                  <a:schemeClr val="accent2">
                    <a:lumMod val="75000"/>
                  </a:schemeClr>
                </a:solidFill>
              </a:rPr>
              <a:t>ΔΕΝΔΡΟΦΥΤΕΥΣΗ</a:t>
            </a:r>
          </a:p>
          <a:p>
            <a:pPr>
              <a:buFont typeface="Arial" pitchFamily="34" charset="0"/>
              <a:buChar char="•"/>
            </a:pPr>
            <a:r>
              <a:rPr lang="el-GR" sz="3200" b="1" dirty="0" smtClean="0">
                <a:solidFill>
                  <a:schemeClr val="accent2">
                    <a:lumMod val="75000"/>
                  </a:schemeClr>
                </a:solidFill>
              </a:rPr>
              <a:t>ΛΑΧΑΝΟΚΗΠΟΣ</a:t>
            </a:r>
          </a:p>
          <a:p>
            <a:pPr>
              <a:buFont typeface="Arial" pitchFamily="34" charset="0"/>
              <a:buChar char="•"/>
            </a:pPr>
            <a:r>
              <a:rPr lang="el-GR" sz="3200" b="1" dirty="0" smtClean="0">
                <a:solidFill>
                  <a:schemeClr val="accent2">
                    <a:lumMod val="75000"/>
                  </a:schemeClr>
                </a:solidFill>
              </a:rPr>
              <a:t>ΑΝΑΚΥΚΛΩΣΗ ΥΛΙΚΩΝ</a:t>
            </a:r>
            <a:endParaRPr lang="en-US" sz="3200" b="1" dirty="0" smtClean="0">
              <a:solidFill>
                <a:schemeClr val="accent2">
                  <a:lumMod val="75000"/>
                </a:schemeClr>
              </a:solidFill>
            </a:endParaRPr>
          </a:p>
          <a:p>
            <a:pPr>
              <a:buFont typeface="Arial" pitchFamily="34" charset="0"/>
              <a:buChar char="•"/>
            </a:pPr>
            <a:r>
              <a:rPr lang="el-GR" sz="3200" b="1" dirty="0" smtClean="0">
                <a:solidFill>
                  <a:schemeClr val="accent2">
                    <a:lumMod val="75000"/>
                  </a:schemeClr>
                </a:solidFill>
              </a:rPr>
              <a:t>ΣΥΛΛΟΓΗ ΒΡΟΧΙΝΟΥ ΝΕΡΟΥ</a:t>
            </a:r>
          </a:p>
          <a:p>
            <a:pPr>
              <a:buFont typeface="Arial" pitchFamily="34" charset="0"/>
              <a:buChar char="•"/>
            </a:pPr>
            <a:endParaRPr lang="el-GR" sz="3200" b="1" dirty="0" smtClean="0">
              <a:solidFill>
                <a:schemeClr val="accent2">
                  <a:lumMod val="75000"/>
                </a:schemeClr>
              </a:solidFill>
            </a:endParaRPr>
          </a:p>
          <a:p>
            <a:pPr>
              <a:buFont typeface="Arial" pitchFamily="34" charset="0"/>
              <a:buChar char="•"/>
            </a:pPr>
            <a:endParaRPr lang="el-GR" sz="3200" b="1" dirty="0" smtClean="0">
              <a:solidFill>
                <a:schemeClr val="accent2">
                  <a:lumMod val="75000"/>
                </a:schemeClr>
              </a:solidFill>
            </a:endParaRPr>
          </a:p>
          <a:p>
            <a:pPr>
              <a:buFont typeface="Arial" pitchFamily="34" charset="0"/>
              <a:buChar char="•"/>
            </a:pPr>
            <a:endParaRPr lang="el-GR" sz="3200" b="1" dirty="0" smtClean="0">
              <a:solidFill>
                <a:schemeClr val="accent2">
                  <a:lumMod val="75000"/>
                </a:schemeClr>
              </a:solidFill>
            </a:endParaRPr>
          </a:p>
          <a:p>
            <a:pPr>
              <a:buFont typeface="Arial" pitchFamily="34" charset="0"/>
              <a:buChar char="•"/>
            </a:pPr>
            <a:endParaRPr lang="el-GR" sz="3200" b="1" dirty="0" smtClean="0">
              <a:solidFill>
                <a:schemeClr val="accent2">
                  <a:lumMod val="75000"/>
                </a:schemeClr>
              </a:solidFill>
            </a:endParaRPr>
          </a:p>
          <a:p>
            <a:pPr>
              <a:buFont typeface="Arial" pitchFamily="34" charset="0"/>
              <a:buChar char="•"/>
            </a:pPr>
            <a:endParaRPr lang="el-GR" sz="3200" b="1" dirty="0" smtClean="0">
              <a:solidFill>
                <a:schemeClr val="accent2">
                  <a:lumMod val="75000"/>
                </a:schemeClr>
              </a:solidFill>
            </a:endParaRPr>
          </a:p>
          <a:p>
            <a:pPr>
              <a:buFont typeface="Arial" pitchFamily="34" charset="0"/>
              <a:buChar char="•"/>
            </a:pPr>
            <a:endParaRPr lang="el-GR" sz="3200" b="1" dirty="0" smtClean="0">
              <a:solidFill>
                <a:schemeClr val="accent2">
                  <a:lumMod val="75000"/>
                </a:schemeClr>
              </a:solidFill>
            </a:endParaRPr>
          </a:p>
          <a:p>
            <a:endParaRPr lang="el-GR" sz="2400" b="1" dirty="0">
              <a:solidFill>
                <a:schemeClr val="accent2">
                  <a:lumMod val="75000"/>
                </a:schemeClr>
              </a:solidFill>
            </a:endParaRPr>
          </a:p>
        </p:txBody>
      </p:sp>
    </p:spTree>
  </p:cSld>
  <p:clrMapOvr>
    <a:masterClrMapping/>
  </p:clrMapOvr>
  <p:transition spd="med" advTm="10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1 - TextBox"/>
          <p:cNvSpPr txBox="1"/>
          <p:nvPr/>
        </p:nvSpPr>
        <p:spPr>
          <a:xfrm>
            <a:off x="539552" y="0"/>
            <a:ext cx="8352928" cy="6669360"/>
          </a:xfrm>
          <a:prstGeom prst="rect">
            <a:avLst/>
          </a:prstGeom>
          <a:noFill/>
        </p:spPr>
        <p:txBody>
          <a:bodyPr wrap="square" rtlCol="0">
            <a:spAutoFit/>
          </a:bodyPr>
          <a:lstStyle/>
          <a:p>
            <a:r>
              <a:rPr lang="el-GR" sz="3600" b="1" dirty="0" smtClean="0">
                <a:solidFill>
                  <a:schemeClr val="accent3">
                    <a:lumMod val="75000"/>
                  </a:schemeClr>
                </a:solidFill>
              </a:rPr>
              <a:t>ΕΚΠΑΙΔΕΥΤΙΚΕΣ  ΕΠΙΣΚΕΨΕΙΣ</a:t>
            </a:r>
          </a:p>
          <a:p>
            <a:pPr marL="457200" indent="-457200" algn="just">
              <a:buFont typeface="Arial" pitchFamily="34" charset="0"/>
              <a:buChar char="•"/>
            </a:pPr>
            <a:r>
              <a:rPr lang="el-GR" sz="2400" b="1" dirty="0" smtClean="0">
                <a:solidFill>
                  <a:schemeClr val="accent2">
                    <a:lumMod val="75000"/>
                  </a:schemeClr>
                </a:solidFill>
              </a:rPr>
              <a:t> ΣΤΟ ΒΟΤΑΝΙΚΟ ΚΗΠΟ</a:t>
            </a:r>
          </a:p>
          <a:p>
            <a:pPr marL="457200" indent="-457200" algn="just">
              <a:buFont typeface="Arial" pitchFamily="34" charset="0"/>
              <a:buChar char="•"/>
            </a:pPr>
            <a:r>
              <a:rPr lang="el-GR" sz="2400" b="1" dirty="0" smtClean="0">
                <a:solidFill>
                  <a:schemeClr val="accent2">
                    <a:lumMod val="75000"/>
                  </a:schemeClr>
                </a:solidFill>
              </a:rPr>
              <a:t> ΣΤΗ ΚΩΝΣΤΑΝΤΙΝΟΥΠΟΛΗ</a:t>
            </a:r>
          </a:p>
          <a:p>
            <a:pPr marL="457200" indent="-457200" algn="just">
              <a:buFont typeface="Arial" pitchFamily="34" charset="0"/>
              <a:buChar char="•"/>
            </a:pPr>
            <a:r>
              <a:rPr lang="el-GR" sz="2400" b="1" dirty="0" smtClean="0">
                <a:solidFill>
                  <a:schemeClr val="accent2">
                    <a:lumMod val="75000"/>
                  </a:schemeClr>
                </a:solidFill>
              </a:rPr>
              <a:t> ΣΤΟ ΚΠΕ ΝΕΑΣ ΚΙΟΥ-ΝΑΥΠΛΙΟ</a:t>
            </a:r>
          </a:p>
          <a:p>
            <a:pPr marL="457200" indent="-457200" algn="just">
              <a:buFont typeface="Arial" pitchFamily="34" charset="0"/>
              <a:buChar char="•"/>
            </a:pPr>
            <a:r>
              <a:rPr lang="el-GR" sz="2400" b="1" dirty="0" smtClean="0">
                <a:solidFill>
                  <a:schemeClr val="accent2">
                    <a:lumMod val="75000"/>
                  </a:schemeClr>
                </a:solidFill>
              </a:rPr>
              <a:t> ΣΤΟΝ</a:t>
            </a:r>
            <a:r>
              <a:rPr lang="en-US" sz="2400" b="1" dirty="0" smtClean="0">
                <a:solidFill>
                  <a:schemeClr val="accent2">
                    <a:lumMod val="75000"/>
                  </a:schemeClr>
                </a:solidFill>
              </a:rPr>
              <a:t> </a:t>
            </a:r>
            <a:r>
              <a:rPr lang="el-GR" sz="2400" b="1" dirty="0" smtClean="0">
                <a:solidFill>
                  <a:schemeClr val="accent2">
                    <a:lumMod val="75000"/>
                  </a:schemeClr>
                </a:solidFill>
              </a:rPr>
              <a:t>ΠΕΛΙΤΗ (ΠΑΡΑΝΕΣΤΙ)</a:t>
            </a:r>
            <a:r>
              <a:rPr lang="en-US" sz="2400" b="1" dirty="0" smtClean="0">
                <a:solidFill>
                  <a:schemeClr val="accent2">
                    <a:lumMod val="75000"/>
                  </a:schemeClr>
                </a:solidFill>
              </a:rPr>
              <a:t>.</a:t>
            </a:r>
            <a:r>
              <a:rPr lang="el-GR" sz="2400" b="1" dirty="0" smtClean="0">
                <a:solidFill>
                  <a:schemeClr val="accent2">
                    <a:lumMod val="75000"/>
                  </a:schemeClr>
                </a:solidFill>
              </a:rPr>
              <a:t>(ΜΑΛΛΙΑΡΙΔΟΥ ΣΤΕΛΛΑ)</a:t>
            </a:r>
          </a:p>
          <a:p>
            <a:pPr marL="457200" indent="-457200" algn="just">
              <a:buFont typeface="Arial" pitchFamily="34" charset="0"/>
              <a:buChar char="•"/>
            </a:pPr>
            <a:r>
              <a:rPr lang="el-GR" sz="2400" b="1" dirty="0" smtClean="0">
                <a:solidFill>
                  <a:schemeClr val="accent2">
                    <a:lumMod val="75000"/>
                  </a:schemeClr>
                </a:solidFill>
              </a:rPr>
              <a:t> ΠΑΡΑΚΟΛΟΥΘΗΣΗ ΤΗΣ Β΄ ΤΑΞΗΣ ΤΟΥ ΓΥΜΝΑΣΙΟΥ    ΣΕΜΙΝΑΡΙΩΝ ΣΤΗ ΜΑΘΗΜΑΤΙΚΗ ΕΒΔΟΜΑΔΑ(ΓΚΟΓΚΑΣ ΣΤΑΥΡΟΣ)</a:t>
            </a:r>
          </a:p>
          <a:p>
            <a:pPr marL="457200" indent="-457200" algn="just">
              <a:buFont typeface="Arial" pitchFamily="34" charset="0"/>
              <a:buChar char="•"/>
            </a:pPr>
            <a:r>
              <a:rPr lang="el-GR" sz="2400" b="1" dirty="0" smtClean="0">
                <a:solidFill>
                  <a:schemeClr val="accent2">
                    <a:lumMod val="75000"/>
                  </a:schemeClr>
                </a:solidFill>
              </a:rPr>
              <a:t>  ΣΤΟ ΠΑΝΕΠΙΣΤΗΜΙΟ ΜΑΚΕΔΟΝΙΑΣ(ΠΑΠΑΔΟΠΟΥΛΟΥ ΚΩΝ.)</a:t>
            </a:r>
          </a:p>
          <a:p>
            <a:pPr marL="457200" indent="-457200" algn="just">
              <a:buFont typeface="Arial" pitchFamily="34" charset="0"/>
              <a:buChar char="•"/>
            </a:pPr>
            <a:r>
              <a:rPr lang="el-GR" sz="2400" b="1" dirty="0" smtClean="0">
                <a:solidFill>
                  <a:schemeClr val="accent2">
                    <a:lumMod val="75000"/>
                  </a:schemeClr>
                </a:solidFill>
              </a:rPr>
              <a:t>  ΣΤΟ 2</a:t>
            </a:r>
            <a:r>
              <a:rPr lang="el-GR" sz="2400" b="1" baseline="30000" dirty="0" smtClean="0">
                <a:solidFill>
                  <a:schemeClr val="accent2">
                    <a:lumMod val="75000"/>
                  </a:schemeClr>
                </a:solidFill>
              </a:rPr>
              <a:t>Ο</a:t>
            </a:r>
            <a:r>
              <a:rPr lang="el-GR" sz="2400" b="1" dirty="0" smtClean="0">
                <a:solidFill>
                  <a:schemeClr val="accent2">
                    <a:lumMod val="75000"/>
                  </a:schemeClr>
                </a:solidFill>
              </a:rPr>
              <a:t> ΕΠΑΛ ΝΕΑΠΟΛΗΣ(ΠΑΠΑΔΟΠΟΥΛΟΥ ΚΩΝΣΤΑΝΤΙΑ)</a:t>
            </a:r>
          </a:p>
          <a:p>
            <a:pPr marL="457200" indent="-457200" algn="just">
              <a:buFont typeface="Arial" pitchFamily="34" charset="0"/>
              <a:buChar char="•"/>
            </a:pPr>
            <a:r>
              <a:rPr lang="el-GR" sz="2400" b="1" dirty="0" smtClean="0">
                <a:solidFill>
                  <a:schemeClr val="accent2">
                    <a:lumMod val="75000"/>
                  </a:schemeClr>
                </a:solidFill>
              </a:rPr>
              <a:t> ΣΤΟ ΤΕΙ ΘΕΣΣΑΛΟΝΙΚΗΣ ΣΤΗ ΣΙΝΔΟ(ΠΑΠΑΔΟΠΟΥΛΟΥ ΚΩΝ.)</a:t>
            </a:r>
            <a:endParaRPr lang="el-GR" sz="2400" dirty="0" smtClean="0"/>
          </a:p>
          <a:p>
            <a:pPr marL="457200" indent="-457200" algn="just">
              <a:buFont typeface="Arial" pitchFamily="34" charset="0"/>
              <a:buChar char="•"/>
            </a:pPr>
            <a:r>
              <a:rPr lang="el-GR" sz="2400" b="1" dirty="0" smtClean="0">
                <a:solidFill>
                  <a:schemeClr val="accent2">
                    <a:lumMod val="75000"/>
                  </a:schemeClr>
                </a:solidFill>
              </a:rPr>
              <a:t>ΕΠΙΣΚΕΨΗ ΤΗΣ Α΄ΤΑΞΗΣ ΤΟΥ ΓΥΜΝΑΣΙΟΥ ΣΕ ΕΒΡΑΙΚΗ ΣΥΝΑΓΩΓΗ(ΠΑΠΑΒΑΣΙΛΕΙΟΥ ΕΛΕΥΘΕΡΙΑ)</a:t>
            </a:r>
          </a:p>
          <a:p>
            <a:pPr marL="457200" indent="-457200" algn="just">
              <a:buFont typeface="Arial" pitchFamily="34" charset="0"/>
              <a:buChar char="•"/>
            </a:pPr>
            <a:r>
              <a:rPr lang="en-US" sz="2400" b="1" dirty="0" smtClean="0">
                <a:solidFill>
                  <a:schemeClr val="accent2">
                    <a:lumMod val="75000"/>
                  </a:schemeClr>
                </a:solidFill>
              </a:rPr>
              <a:t> </a:t>
            </a:r>
            <a:r>
              <a:rPr lang="el-GR" sz="2400" b="1" dirty="0" smtClean="0">
                <a:solidFill>
                  <a:schemeClr val="accent2">
                    <a:lumMod val="75000"/>
                  </a:schemeClr>
                </a:solidFill>
              </a:rPr>
              <a:t>ΕΚΠΑΙΔΕΥΤΙΚΗ ΕΠΙΣΚΕΨΗ ΤΗΣ Γ΄ΓΥΜΝΑΣΙΟΥ ΣΤΟΝ ΙΕΡΟ ΝΑΟ ΤΟΥ ΑΓΙΟΥ ΡΑΦΑΗΛ</a:t>
            </a:r>
          </a:p>
          <a:p>
            <a:pPr marL="457200" indent="-457200" algn="just">
              <a:buFont typeface="Arial" pitchFamily="34" charset="0"/>
              <a:buChar char="•"/>
            </a:pPr>
            <a:r>
              <a:rPr lang="el-GR" sz="2400" b="1" dirty="0" smtClean="0">
                <a:solidFill>
                  <a:schemeClr val="accent2">
                    <a:lumMod val="75000"/>
                  </a:schemeClr>
                </a:solidFill>
              </a:rPr>
              <a:t>ΣΤΗ ΣΧΟΛΗ ΤΟΥ ΑΡΙΣΤΟΤΕΛΗ ΣΤΗ ΝΑΟΥΣΑ </a:t>
            </a:r>
          </a:p>
          <a:p>
            <a:pPr marL="457200" indent="-457200" algn="just">
              <a:buFont typeface="Arial" pitchFamily="34" charset="0"/>
              <a:buChar char="•"/>
            </a:pPr>
            <a:endParaRPr lang="en-US" sz="2400" b="1" dirty="0" smtClean="0">
              <a:solidFill>
                <a:schemeClr val="accent2">
                  <a:lumMod val="75000"/>
                </a:schemeClr>
              </a:solidFill>
            </a:endParaRPr>
          </a:p>
        </p:txBody>
      </p:sp>
      <p:sp>
        <p:nvSpPr>
          <p:cNvPr id="3" name="2 - Ορθογώνιο"/>
          <p:cNvSpPr/>
          <p:nvPr/>
        </p:nvSpPr>
        <p:spPr>
          <a:xfrm>
            <a:off x="0" y="4293096"/>
            <a:ext cx="9143999" cy="1569660"/>
          </a:xfrm>
          <a:prstGeom prst="rect">
            <a:avLst/>
          </a:prstGeom>
        </p:spPr>
        <p:txBody>
          <a:bodyPr wrap="square">
            <a:spAutoFit/>
          </a:bodyPr>
          <a:lstStyle/>
          <a:p>
            <a:endParaRPr lang="el-GR" sz="2400" b="1" dirty="0" smtClean="0">
              <a:solidFill>
                <a:schemeClr val="accent2">
                  <a:lumMod val="75000"/>
                </a:schemeClr>
              </a:solidFill>
            </a:endParaRPr>
          </a:p>
          <a:p>
            <a:r>
              <a:rPr lang="el-GR" sz="2400" b="1" dirty="0" smtClean="0">
                <a:solidFill>
                  <a:schemeClr val="accent2">
                    <a:lumMod val="75000"/>
                  </a:schemeClr>
                </a:solidFill>
              </a:rPr>
              <a:t>        </a:t>
            </a:r>
          </a:p>
          <a:p>
            <a:endParaRPr lang="el-GR" sz="2400" b="1" dirty="0" smtClean="0">
              <a:solidFill>
                <a:schemeClr val="accent2">
                  <a:lumMod val="75000"/>
                </a:schemeClr>
              </a:solidFill>
            </a:endParaRPr>
          </a:p>
          <a:p>
            <a:r>
              <a:rPr lang="el-GR" sz="2400" b="1" dirty="0" smtClean="0">
                <a:solidFill>
                  <a:schemeClr val="accent2">
                    <a:lumMod val="75000"/>
                  </a:schemeClr>
                </a:solidFill>
              </a:rPr>
              <a:t>        </a:t>
            </a:r>
            <a:endParaRPr lang="el-GR" sz="2400" dirty="0"/>
          </a:p>
        </p:txBody>
      </p:sp>
    </p:spTree>
  </p:cSld>
  <p:clrMapOvr>
    <a:masterClrMapping/>
  </p:clrMapOvr>
  <p:transition spd="med" advTm="10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1 - TextBox"/>
          <p:cNvSpPr txBox="1"/>
          <p:nvPr/>
        </p:nvSpPr>
        <p:spPr>
          <a:xfrm>
            <a:off x="179512" y="0"/>
            <a:ext cx="9217024" cy="2308324"/>
          </a:xfrm>
          <a:prstGeom prst="rect">
            <a:avLst/>
          </a:prstGeom>
          <a:noFill/>
        </p:spPr>
        <p:txBody>
          <a:bodyPr wrap="square" rtlCol="0">
            <a:spAutoFit/>
          </a:bodyPr>
          <a:lstStyle/>
          <a:p>
            <a:r>
              <a:rPr lang="el-GR" sz="3600" b="1" dirty="0" smtClean="0">
                <a:solidFill>
                  <a:schemeClr val="accent3">
                    <a:lumMod val="75000"/>
                  </a:schemeClr>
                </a:solidFill>
              </a:rPr>
              <a:t> ΠΟΛΙΤΙΣΤΙΚΕΣ ΕΠΙΣΚΕΨΕΙΣ</a:t>
            </a:r>
          </a:p>
          <a:p>
            <a:pPr>
              <a:buFont typeface="Arial" pitchFamily="34" charset="0"/>
              <a:buChar char="•"/>
            </a:pPr>
            <a:r>
              <a:rPr lang="el-GR" sz="2800" b="1" dirty="0" smtClean="0">
                <a:solidFill>
                  <a:schemeClr val="accent2">
                    <a:lumMod val="75000"/>
                  </a:schemeClr>
                </a:solidFill>
              </a:rPr>
              <a:t> ΣΤΟ ΠΟΛΕΜΙΚΟ ΜΟΥΣΕΙΟ(ΠΑΠΑΔΟΠΟΥΛΟΥ ΚΩΝΣΤΑΝΤΙΑ)</a:t>
            </a:r>
          </a:p>
          <a:p>
            <a:endParaRPr lang="el-GR" sz="2800" b="1" dirty="0" smtClean="0">
              <a:solidFill>
                <a:schemeClr val="accent2">
                  <a:lumMod val="75000"/>
                </a:schemeClr>
              </a:solidFill>
            </a:endParaRPr>
          </a:p>
          <a:p>
            <a:endParaRPr lang="el-GR" sz="2800" b="1" dirty="0" smtClean="0">
              <a:solidFill>
                <a:schemeClr val="accent2">
                  <a:lumMod val="75000"/>
                </a:schemeClr>
              </a:solidFill>
            </a:endParaRPr>
          </a:p>
          <a:p>
            <a:endParaRPr lang="el-GR" sz="2400" b="1" dirty="0">
              <a:solidFill>
                <a:schemeClr val="accent3">
                  <a:lumMod val="75000"/>
                </a:schemeClr>
              </a:solidFill>
            </a:endParaRPr>
          </a:p>
        </p:txBody>
      </p:sp>
      <p:sp>
        <p:nvSpPr>
          <p:cNvPr id="6" name="5 - TextBox"/>
          <p:cNvSpPr txBox="1"/>
          <p:nvPr/>
        </p:nvSpPr>
        <p:spPr>
          <a:xfrm>
            <a:off x="179512" y="1340768"/>
            <a:ext cx="8964488" cy="4216539"/>
          </a:xfrm>
          <a:prstGeom prst="rect">
            <a:avLst/>
          </a:prstGeom>
          <a:noFill/>
        </p:spPr>
        <p:txBody>
          <a:bodyPr wrap="square" rtlCol="0">
            <a:spAutoFit/>
          </a:bodyPr>
          <a:lstStyle/>
          <a:p>
            <a:pPr>
              <a:buFont typeface="Arial" pitchFamily="34" charset="0"/>
              <a:buChar char="•"/>
            </a:pPr>
            <a:r>
              <a:rPr lang="el-GR" sz="2800" b="1" dirty="0" smtClean="0">
                <a:solidFill>
                  <a:schemeClr val="accent2">
                    <a:lumMod val="75000"/>
                  </a:schemeClr>
                </a:solidFill>
              </a:rPr>
              <a:t> ΣΤΗΝ ΜΟΥΣΙΚΗ ΣΧΟΛΗ ΠΟΛΙΧΝΗΣ(ΣΑΡΛΑΝΤΖΗ ΜΑΡΙΑ)</a:t>
            </a:r>
          </a:p>
          <a:p>
            <a:endParaRPr lang="el-GR" sz="2800" b="1" dirty="0" smtClean="0">
              <a:solidFill>
                <a:schemeClr val="accent2">
                  <a:lumMod val="75000"/>
                </a:schemeClr>
              </a:solidFill>
            </a:endParaRPr>
          </a:p>
          <a:p>
            <a:r>
              <a:rPr lang="el-GR" sz="2800" b="1" dirty="0" smtClean="0">
                <a:solidFill>
                  <a:schemeClr val="accent2">
                    <a:lumMod val="75000"/>
                  </a:schemeClr>
                </a:solidFill>
              </a:rPr>
              <a:t>  </a:t>
            </a:r>
            <a:r>
              <a:rPr lang="el-GR" sz="3600" b="1" dirty="0" smtClean="0">
                <a:solidFill>
                  <a:schemeClr val="accent3">
                    <a:lumMod val="75000"/>
                  </a:schemeClr>
                </a:solidFill>
              </a:rPr>
              <a:t>ΗΜΕΡΙΔΕΣ </a:t>
            </a:r>
          </a:p>
          <a:p>
            <a:endParaRPr lang="el-GR" sz="3600" b="1" dirty="0" smtClean="0">
              <a:solidFill>
                <a:schemeClr val="accent2">
                  <a:lumMod val="75000"/>
                </a:schemeClr>
              </a:solidFill>
            </a:endParaRPr>
          </a:p>
          <a:p>
            <a:pPr>
              <a:buFont typeface="Arial" pitchFamily="34" charset="0"/>
              <a:buChar char="•"/>
            </a:pPr>
            <a:r>
              <a:rPr lang="el-GR" sz="2800" b="1" dirty="0" smtClean="0">
                <a:solidFill>
                  <a:schemeClr val="accent2">
                    <a:lumMod val="75000"/>
                  </a:schemeClr>
                </a:solidFill>
              </a:rPr>
              <a:t> ΗΜΕΡΙΔΑ ΜΕ ΘΕΜΑ «ΚΥΚΛΟΦΟΡΩ ΜΕ ΑΣΦΑΛΕΙΑ ΣΤΟ ΔΙΑΔΙΚΤΥΟ»(ΠΑΠΑΔΟΠΟΥΛΟΥ ΚΩΝΣΤΑΝΤΙΑ)</a:t>
            </a:r>
          </a:p>
          <a:p>
            <a:pPr>
              <a:buFont typeface="Arial" pitchFamily="34" charset="0"/>
              <a:buChar char="•"/>
            </a:pPr>
            <a:endParaRPr lang="el-GR" sz="2800" b="1" dirty="0" smtClean="0">
              <a:solidFill>
                <a:schemeClr val="accent2">
                  <a:lumMod val="75000"/>
                </a:schemeClr>
              </a:solidFill>
            </a:endParaRPr>
          </a:p>
          <a:p>
            <a:pPr>
              <a:buFont typeface="Arial" pitchFamily="34" charset="0"/>
              <a:buChar char="•"/>
            </a:pPr>
            <a:r>
              <a:rPr lang="el-GR" sz="2800" b="1" dirty="0" smtClean="0">
                <a:solidFill>
                  <a:schemeClr val="accent2">
                    <a:lumMod val="75000"/>
                  </a:schemeClr>
                </a:solidFill>
              </a:rPr>
              <a:t> ΗΜΕΡΑ ΣΤΑΔΙΟΔΡΟΜΙΑΣ(ΠΑΠΑΔΟΠΟΥΛΟΥ ΚΩΝΣΤΑΝΤΙΑ)</a:t>
            </a:r>
          </a:p>
          <a:p>
            <a:pPr>
              <a:buFont typeface="Arial" pitchFamily="34" charset="0"/>
              <a:buChar char="•"/>
            </a:pPr>
            <a:endParaRPr lang="el-GR" sz="2800" b="1" dirty="0">
              <a:solidFill>
                <a:schemeClr val="accent2">
                  <a:lumMod val="75000"/>
                </a:schemeClr>
              </a:solidFill>
            </a:endParaRPr>
          </a:p>
        </p:txBody>
      </p:sp>
    </p:spTree>
  </p:cSld>
  <p:clrMapOvr>
    <a:masterClrMapping/>
  </p:clrMapOvr>
  <p:transition spd="med" advTm="10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2000" fill="hold"/>
                                        <p:tgtEl>
                                          <p:spTgt spid="6"/>
                                        </p:tgtEl>
                                        <p:attrNameLst>
                                          <p:attrName>ppt_x</p:attrName>
                                        </p:attrNameLst>
                                      </p:cBhvr>
                                      <p:tavLst>
                                        <p:tav tm="0">
                                          <p:val>
                                            <p:strVal val="#ppt_x"/>
                                          </p:val>
                                        </p:tav>
                                        <p:tav tm="100000">
                                          <p:val>
                                            <p:strVal val="#ppt_x"/>
                                          </p:val>
                                        </p:tav>
                                      </p:tavLst>
                                    </p:anim>
                                    <p:anim calcmode="lin" valueType="num">
                                      <p:cBhvr additive="base">
                                        <p:cTn id="14" dur="2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8" name="7 - Οριζόντιος πάπυρος"/>
          <p:cNvSpPr/>
          <p:nvPr/>
        </p:nvSpPr>
        <p:spPr>
          <a:xfrm>
            <a:off x="428596" y="1500175"/>
            <a:ext cx="8215371" cy="4786346"/>
          </a:xfrm>
          <a:prstGeom prst="horizontalScroll">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Οριζόντιος πάπυρος"/>
          <p:cNvSpPr/>
          <p:nvPr/>
        </p:nvSpPr>
        <p:spPr>
          <a:xfrm>
            <a:off x="428596" y="285728"/>
            <a:ext cx="8286808" cy="1285884"/>
          </a:xfrm>
          <a:prstGeom prst="horizontalScroll">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1 - Τίτλος"/>
          <p:cNvSpPr>
            <a:spLocks noGrp="1"/>
          </p:cNvSpPr>
          <p:nvPr>
            <p:ph type="title"/>
          </p:nvPr>
        </p:nvSpPr>
        <p:spPr>
          <a:noFill/>
          <a:effectLst>
            <a:glow rad="101600">
              <a:schemeClr val="accent6">
                <a:satMod val="175000"/>
                <a:alpha val="40000"/>
              </a:schemeClr>
            </a:glow>
          </a:effectLst>
        </p:spPr>
        <p:txBody>
          <a:bodyPr/>
          <a:lstStyle/>
          <a:p>
            <a:r>
              <a:rPr lang="en-US" b="1" dirty="0" smtClean="0">
                <a:ln w="10541" cmpd="sng">
                  <a:solidFill>
                    <a:srgbClr val="7D7D7D">
                      <a:tint val="100000"/>
                      <a:shade val="100000"/>
                      <a:satMod val="110000"/>
                    </a:srgbClr>
                  </a:solidFill>
                  <a:prstDash val="solid"/>
                </a:ln>
                <a:solidFill>
                  <a:srgbClr val="FF0000"/>
                </a:solidFill>
              </a:rPr>
              <a:t>4o </a:t>
            </a:r>
            <a:r>
              <a:rPr lang="el-GR" b="1" dirty="0" smtClean="0">
                <a:ln w="10541" cmpd="sng">
                  <a:solidFill>
                    <a:srgbClr val="7D7D7D">
                      <a:tint val="100000"/>
                      <a:shade val="100000"/>
                      <a:satMod val="110000"/>
                    </a:srgbClr>
                  </a:solidFill>
                  <a:prstDash val="solid"/>
                </a:ln>
                <a:solidFill>
                  <a:srgbClr val="FF0000"/>
                </a:solidFill>
              </a:rPr>
              <a:t>Γυμνάσιο Πολίχνης</a:t>
            </a:r>
            <a:endParaRPr lang="el-GR"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p:txBody>
      </p:sp>
      <p:pic>
        <p:nvPicPr>
          <p:cNvPr id="1026" name="Picture 2" descr="http://4gym-polichn.thess.sch.gr/images/11111.jpg"/>
          <p:cNvPicPr>
            <a:picLocks noChangeAspect="1" noChangeArrowheads="1"/>
          </p:cNvPicPr>
          <p:nvPr/>
        </p:nvPicPr>
        <p:blipFill>
          <a:blip r:embed="rId3" cstate="print"/>
          <a:srcRect/>
          <a:stretch>
            <a:fillRect/>
          </a:stretch>
        </p:blipFill>
        <p:spPr bwMode="auto">
          <a:xfrm>
            <a:off x="1214413" y="2105661"/>
            <a:ext cx="6786611" cy="3618857"/>
          </a:xfrm>
          <a:prstGeom prst="rect">
            <a:avLst/>
          </a:prstGeom>
          <a:noFill/>
        </p:spPr>
      </p:pic>
      <p:sp>
        <p:nvSpPr>
          <p:cNvPr id="9" name="8 - Ορθογώνιο"/>
          <p:cNvSpPr/>
          <p:nvPr/>
        </p:nvSpPr>
        <p:spPr>
          <a:xfrm>
            <a:off x="2464596" y="2967335"/>
            <a:ext cx="4214807"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l-GR"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ΣΤΑ ΜΕΤΕΩΡΑ</a:t>
            </a:r>
            <a:endParaRPr lang="el-GR"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spd="med" advTm="10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2000" fill="hold"/>
                                        <p:tgtEl>
                                          <p:spTgt spid="7"/>
                                        </p:tgtEl>
                                        <p:attrNameLst>
                                          <p:attrName>ppt_x</p:attrName>
                                        </p:attrNameLst>
                                      </p:cBhvr>
                                      <p:tavLst>
                                        <p:tav tm="0">
                                          <p:val>
                                            <p:strVal val="#ppt_x"/>
                                          </p:val>
                                        </p:tav>
                                        <p:tav tm="100000">
                                          <p:val>
                                            <p:strVal val="#ppt_x"/>
                                          </p:val>
                                        </p:tav>
                                      </p:tavLst>
                                    </p:anim>
                                    <p:anim calcmode="lin" valueType="num">
                                      <p:cBhvr additive="base">
                                        <p:cTn id="8" dur="2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2000" fill="hold"/>
                                        <p:tgtEl>
                                          <p:spTgt spid="8"/>
                                        </p:tgtEl>
                                        <p:attrNameLst>
                                          <p:attrName>ppt_x</p:attrName>
                                        </p:attrNameLst>
                                      </p:cBhvr>
                                      <p:tavLst>
                                        <p:tav tm="0">
                                          <p:val>
                                            <p:strVal val="#ppt_x"/>
                                          </p:val>
                                        </p:tav>
                                        <p:tav tm="100000">
                                          <p:val>
                                            <p:strVal val="#ppt_x"/>
                                          </p:val>
                                        </p:tav>
                                      </p:tavLst>
                                    </p:anim>
                                    <p:anim calcmode="lin" valueType="num">
                                      <p:cBhvr additive="base">
                                        <p:cTn id="14" dur="2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anim calcmode="lin" valueType="num">
                                      <p:cBhvr additive="base">
                                        <p:cTn id="19" dur="2000" fill="hold"/>
                                        <p:tgtEl>
                                          <p:spTgt spid="1026"/>
                                        </p:tgtEl>
                                        <p:attrNameLst>
                                          <p:attrName>ppt_x</p:attrName>
                                        </p:attrNameLst>
                                      </p:cBhvr>
                                      <p:tavLst>
                                        <p:tav tm="0">
                                          <p:val>
                                            <p:strVal val="#ppt_x"/>
                                          </p:val>
                                        </p:tav>
                                        <p:tav tm="100000">
                                          <p:val>
                                            <p:strVal val="#ppt_x"/>
                                          </p:val>
                                        </p:tav>
                                      </p:tavLst>
                                    </p:anim>
                                    <p:anim calcmode="lin" valueType="num">
                                      <p:cBhvr additive="base">
                                        <p:cTn id="20" dur="20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iterate type="lt">
                                    <p:tmPct val="5000"/>
                                  </p:iterate>
                                  <p:childTnLst>
                                    <p:set>
                                      <p:cBhvr>
                                        <p:cTn id="24" dur="1" fill="hold">
                                          <p:stCondLst>
                                            <p:cond delay="0"/>
                                          </p:stCondLst>
                                        </p:cTn>
                                        <p:tgtEl>
                                          <p:spTgt spid="9"/>
                                        </p:tgtEl>
                                        <p:attrNameLst>
                                          <p:attrName>style.visibility</p:attrName>
                                        </p:attrNameLst>
                                      </p:cBhvr>
                                      <p:to>
                                        <p:strVal val="visible"/>
                                      </p:to>
                                    </p:set>
                                    <p:anim calcmode="lin" valueType="num">
                                      <p:cBhvr>
                                        <p:cTn id="25" dur="2000" fill="hold"/>
                                        <p:tgtEl>
                                          <p:spTgt spid="9"/>
                                        </p:tgtEl>
                                        <p:attrNameLst>
                                          <p:attrName>ppt_w</p:attrName>
                                        </p:attrNameLst>
                                      </p:cBhvr>
                                      <p:tavLst>
                                        <p:tav tm="0">
                                          <p:val>
                                            <p:fltVal val="0"/>
                                          </p:val>
                                        </p:tav>
                                        <p:tav tm="100000">
                                          <p:val>
                                            <p:strVal val="#ppt_w"/>
                                          </p:val>
                                        </p:tav>
                                      </p:tavLst>
                                    </p:anim>
                                    <p:anim calcmode="lin" valueType="num">
                                      <p:cBhvr>
                                        <p:cTn id="26" dur="2000" fill="hold"/>
                                        <p:tgtEl>
                                          <p:spTgt spid="9"/>
                                        </p:tgtEl>
                                        <p:attrNameLst>
                                          <p:attrName>ppt_h</p:attrName>
                                        </p:attrNameLst>
                                      </p:cBhvr>
                                      <p:tavLst>
                                        <p:tav tm="0">
                                          <p:val>
                                            <p:fltVal val="0"/>
                                          </p:val>
                                        </p:tav>
                                        <p:tav tm="100000">
                                          <p:val>
                                            <p:strVal val="#ppt_h"/>
                                          </p:val>
                                        </p:tav>
                                      </p:tavLst>
                                    </p:anim>
                                    <p:anim calcmode="lin" valueType="num">
                                      <p:cBhvr>
                                        <p:cTn id="27" dur="2000" fill="hold"/>
                                        <p:tgtEl>
                                          <p:spTgt spid="9"/>
                                        </p:tgtEl>
                                        <p:attrNameLst>
                                          <p:attrName>style.rotation</p:attrName>
                                        </p:attrNameLst>
                                      </p:cBhvr>
                                      <p:tavLst>
                                        <p:tav tm="0">
                                          <p:val>
                                            <p:fltVal val="90"/>
                                          </p:val>
                                        </p:tav>
                                        <p:tav tm="100000">
                                          <p:val>
                                            <p:fltVal val="0"/>
                                          </p:val>
                                        </p:tav>
                                      </p:tavLst>
                                    </p:anim>
                                    <p:animEffect transition="in" filter="fade">
                                      <p:cBhvr>
                                        <p:cTn id="28"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2" name="1 - TextBox"/>
          <p:cNvSpPr txBox="1"/>
          <p:nvPr/>
        </p:nvSpPr>
        <p:spPr>
          <a:xfrm>
            <a:off x="179512" y="692696"/>
            <a:ext cx="8784976" cy="4647426"/>
          </a:xfrm>
          <a:prstGeom prst="rect">
            <a:avLst/>
          </a:prstGeom>
          <a:noFill/>
        </p:spPr>
        <p:txBody>
          <a:bodyPr wrap="square" rtlCol="0">
            <a:spAutoFit/>
          </a:bodyPr>
          <a:lstStyle/>
          <a:p>
            <a:r>
              <a:rPr lang="el-GR" sz="3600" b="1" dirty="0" smtClean="0">
                <a:solidFill>
                  <a:schemeClr val="accent3">
                    <a:lumMod val="75000"/>
                  </a:schemeClr>
                </a:solidFill>
              </a:rPr>
              <a:t>ΙΑΤΡΙΚΕΣ ΕΞΕΤΑΣΕΙΣ</a:t>
            </a:r>
          </a:p>
          <a:p>
            <a:endParaRPr lang="el-GR" sz="3600" b="1" dirty="0" smtClean="0">
              <a:solidFill>
                <a:schemeClr val="accent3">
                  <a:lumMod val="75000"/>
                </a:schemeClr>
              </a:solidFill>
            </a:endParaRPr>
          </a:p>
          <a:p>
            <a:pPr>
              <a:buFont typeface="Arial" pitchFamily="34" charset="0"/>
              <a:buChar char="•"/>
            </a:pPr>
            <a:r>
              <a:rPr lang="el-GR" sz="2800" b="1" dirty="0" smtClean="0">
                <a:solidFill>
                  <a:schemeClr val="accent2">
                    <a:lumMod val="75000"/>
                  </a:schemeClr>
                </a:solidFill>
              </a:rPr>
              <a:t>ΕΝΗΜΕΡΩΣΗ ΑΠΟ ΦΟΙΤΗΤΡΙΕΣ ΤΗΣ ΟΔΟΝΤΙΑΤΡΙΚΗΣ ΓΙΑ ΤΗΝ ΣΤΟΜΑΤΙΚΗ ΥΓΙΕΙΝΗ</a:t>
            </a:r>
          </a:p>
          <a:p>
            <a:pPr>
              <a:buFont typeface="Arial" pitchFamily="34" charset="0"/>
              <a:buChar char="•"/>
            </a:pPr>
            <a:endParaRPr lang="el-GR" sz="2800" b="1" dirty="0" smtClean="0">
              <a:solidFill>
                <a:schemeClr val="accent2">
                  <a:lumMod val="75000"/>
                </a:schemeClr>
              </a:solidFill>
            </a:endParaRPr>
          </a:p>
          <a:p>
            <a:pPr>
              <a:buFont typeface="Arial" pitchFamily="34" charset="0"/>
              <a:buChar char="•"/>
            </a:pPr>
            <a:r>
              <a:rPr lang="el-GR" sz="2800" b="1" dirty="0" smtClean="0">
                <a:solidFill>
                  <a:schemeClr val="accent2">
                    <a:lumMod val="75000"/>
                  </a:schemeClr>
                </a:solidFill>
              </a:rPr>
              <a:t>ΠΡΟΑΙΡΕΤΙΚΗ ΕΞΕΤΑΣΗ ΤΩΝ ΜΑΘΗΤΩΝ ΚΑΙ ΚΑΘΗΓΗΤΩΝ ΑΠΟ ΔΕΡΜΑΤΟΛΟΓΟ ΓΙΑ ΤΙΣ ΕΛΙΕΣ ΤΟΥ ΣΩΜΑΤΟΣ.</a:t>
            </a:r>
          </a:p>
          <a:p>
            <a:pPr>
              <a:buFont typeface="Arial" pitchFamily="34" charset="0"/>
              <a:buChar char="•"/>
            </a:pPr>
            <a:endParaRPr lang="el-GR" sz="2800" b="1" dirty="0" smtClean="0">
              <a:solidFill>
                <a:schemeClr val="accent2">
                  <a:lumMod val="75000"/>
                </a:schemeClr>
              </a:solidFill>
            </a:endParaRPr>
          </a:p>
          <a:p>
            <a:pPr>
              <a:buFont typeface="Arial" pitchFamily="34" charset="0"/>
              <a:buChar char="•"/>
            </a:pPr>
            <a:r>
              <a:rPr lang="el-GR" sz="2800" b="1" dirty="0" smtClean="0">
                <a:solidFill>
                  <a:schemeClr val="accent2">
                    <a:lumMod val="75000"/>
                  </a:schemeClr>
                </a:solidFill>
              </a:rPr>
              <a:t>ΠΡΟΑΙΡΕΤΙΚΗ ΕΞΕΤΑΣΗ ΤΩΝ ΜΑΘΗΤΩΝ ΑΠΟ ΜΕΤΑΠΤΥΧΙΑΚΕΣ ΦΟΙΤΗΤΡΙΕΣ ΤΗΣ ΟΡΘΟΔΟΝΤΙΚΗΣ</a:t>
            </a:r>
            <a:endParaRPr lang="el-GR" sz="2800" b="1" dirty="0">
              <a:solidFill>
                <a:schemeClr val="accent2">
                  <a:lumMod val="75000"/>
                </a:schemeClr>
              </a:solidFill>
            </a:endParaRPr>
          </a:p>
        </p:txBody>
      </p:sp>
    </p:spTree>
  </p:cSld>
  <p:clrMapOvr>
    <a:masterClrMapping/>
  </p:clrMapOvr>
  <p:transition spd="med" advTm="10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1 - TextBox"/>
          <p:cNvSpPr txBox="1"/>
          <p:nvPr/>
        </p:nvSpPr>
        <p:spPr>
          <a:xfrm>
            <a:off x="251520" y="188641"/>
            <a:ext cx="8640960" cy="6480719"/>
          </a:xfrm>
          <a:prstGeom prst="rect">
            <a:avLst/>
          </a:prstGeom>
          <a:noFill/>
          <a:ln w="76200">
            <a:solidFill>
              <a:schemeClr val="accent3">
                <a:lumMod val="75000"/>
              </a:schemeClr>
            </a:solidFill>
          </a:ln>
          <a:scene3d>
            <a:camera prst="orthographicFront"/>
            <a:lightRig rig="threePt" dir="t"/>
          </a:scene3d>
          <a:sp3d>
            <a:bevelT w="114300" prst="hardEdge"/>
          </a:sp3d>
        </p:spPr>
        <p:txBody>
          <a:bodyPr wrap="square" rtlCol="0">
            <a:spAutoFit/>
          </a:bodyPr>
          <a:lstStyle/>
          <a:p>
            <a:pPr algn="just"/>
            <a:r>
              <a:rPr lang="el-GR" sz="3200" b="1" dirty="0" smtClean="0">
                <a:solidFill>
                  <a:schemeClr val="accent3">
                    <a:lumMod val="75000"/>
                  </a:schemeClr>
                </a:solidFill>
              </a:rPr>
              <a:t>ΚΑΙ ΝΑ ΠΟΥ ΣΗΜΕΡΑ</a:t>
            </a:r>
            <a:r>
              <a:rPr lang="en-US" sz="3200" b="1" dirty="0" smtClean="0">
                <a:solidFill>
                  <a:schemeClr val="accent3">
                    <a:lumMod val="75000"/>
                  </a:schemeClr>
                </a:solidFill>
              </a:rPr>
              <a:t>,</a:t>
            </a:r>
            <a:r>
              <a:rPr lang="el-GR" sz="3200" b="1" dirty="0" smtClean="0">
                <a:solidFill>
                  <a:schemeClr val="accent3">
                    <a:lumMod val="75000"/>
                  </a:schemeClr>
                </a:solidFill>
              </a:rPr>
              <a:t> 16 ΜΑΙΟΥ ΤΟΥ 2012</a:t>
            </a:r>
            <a:r>
              <a:rPr lang="en-US" sz="3200" b="1" dirty="0" smtClean="0">
                <a:solidFill>
                  <a:schemeClr val="accent3">
                    <a:lumMod val="75000"/>
                  </a:schemeClr>
                </a:solidFill>
              </a:rPr>
              <a:t>,</a:t>
            </a:r>
            <a:r>
              <a:rPr lang="el-GR" sz="3200" b="1" dirty="0" smtClean="0">
                <a:solidFill>
                  <a:schemeClr val="accent3">
                    <a:lumMod val="75000"/>
                  </a:schemeClr>
                </a:solidFill>
              </a:rPr>
              <a:t> ΦΤΑΣΑΜΕ ΝΑ ΠΑΝΗΓΥΡΙΖΟΥΜΕ ΓΙΑ ΤΗΝ ΠΡΟΣΠΑΘΕΙΑ ΜΑΣ.</a:t>
            </a:r>
          </a:p>
          <a:p>
            <a:pPr algn="just"/>
            <a:r>
              <a:rPr lang="el-GR" sz="3200" b="1" dirty="0" smtClean="0">
                <a:solidFill>
                  <a:schemeClr val="accent3">
                    <a:lumMod val="75000"/>
                  </a:schemeClr>
                </a:solidFill>
              </a:rPr>
              <a:t>ΕΙΜΑΣΤΕ ΠΕΡΗΦΑΝΟΙ ΓΙΑ ΑΥΤΑ ΠΟΥ ΠΕΤΥΧΑΜΕ, ΑΛΛΑ ΠΙΟ ΠΟΛΥ ΓΙΑΤΙ Η ΒΟΥΤΙΑ ΜΑΣ ΣΤΑ ΒΑΘΙΑ ΑΠΕΔΩΣΕ ΚΑΡΠΟΥΣ.</a:t>
            </a:r>
          </a:p>
          <a:p>
            <a:pPr algn="just"/>
            <a:r>
              <a:rPr lang="el-GR" sz="3200" b="1" dirty="0" smtClean="0">
                <a:solidFill>
                  <a:schemeClr val="accent3">
                    <a:lumMod val="75000"/>
                  </a:schemeClr>
                </a:solidFill>
              </a:rPr>
              <a:t>ΣΥΝΕΙΔΗΤΟΠΟΙΗΣΑΜΕ ΟΤΙ ΕΝΕΡΓΟΠΟΙΩΝΤΑΣ ΤΑ ΠΑΙΔΙΑ ΓΙΝΟΜΑΣΤΕ ΚΑΛΥΤΕΡΟΙ ΚΑΙ ΕΜΕΙΣ.</a:t>
            </a:r>
          </a:p>
          <a:p>
            <a:pPr algn="just"/>
            <a:r>
              <a:rPr lang="el-GR" sz="3200" b="1" dirty="0" smtClean="0">
                <a:solidFill>
                  <a:schemeClr val="accent3">
                    <a:lumMod val="75000"/>
                  </a:schemeClr>
                </a:solidFill>
              </a:rPr>
              <a:t>ΤΟ ΣΧΟΛΕΙΟ ΜΑΣ ΚΑΡΠΟΦΟΡΗΣΕ ΚΑΙ ΤΟΥΣ ΚΑΡΠΟΥΣ ΤΟΥ ΕΛΠΙΖΟΥΜΕ ΝΑ ΤΟΥΣ ΔΕΙΤΕ ΟΧΙ ΜΟΝΟ ΣΗΜΕΡΑ ΑΛΛΑ ΚΑΙ ΣΤΟ ΜΕΛΛΟΝ.</a:t>
            </a:r>
          </a:p>
          <a:p>
            <a:pPr algn="just"/>
            <a:r>
              <a:rPr lang="el-GR" sz="3200" b="1" dirty="0" smtClean="0">
                <a:solidFill>
                  <a:schemeClr val="accent3">
                    <a:lumMod val="75000"/>
                  </a:schemeClr>
                </a:solidFill>
              </a:rPr>
              <a:t>ΗΤΑΝ ΕΝΑ ΤΑΞΙΔΙ ΚΟΥΡΑΣΤΙΚΟ ΑΛΛΑ ΜΕ ΕΜΠΕΙΡΙΕΣ ΠΟΥ ΘΑ ΤΙΣ ΚΟΥΒΑΛΑΜΕ ΜΙΑ ΖΩΗ.</a:t>
            </a:r>
            <a:endParaRPr lang="el-GR" sz="3200" b="1" dirty="0">
              <a:solidFill>
                <a:schemeClr val="accent3">
                  <a:lumMod val="75000"/>
                </a:schemeClr>
              </a:solidFill>
            </a:endParaRPr>
          </a:p>
        </p:txBody>
      </p:sp>
    </p:spTree>
  </p:cSld>
  <p:clrMapOvr>
    <a:masterClrMapping/>
  </p:clrMapOvr>
  <p:transition spd="med" advTm="10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7" name="6 - Οριζόντιος πάπυρος"/>
          <p:cNvSpPr/>
          <p:nvPr/>
        </p:nvSpPr>
        <p:spPr>
          <a:xfrm>
            <a:off x="1428729" y="214290"/>
            <a:ext cx="6429420" cy="642942"/>
          </a:xfrm>
          <a:prstGeom prst="horizontalScroll">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Κατακόρυφος πάπυρος"/>
          <p:cNvSpPr/>
          <p:nvPr/>
        </p:nvSpPr>
        <p:spPr>
          <a:xfrm>
            <a:off x="928663" y="1071546"/>
            <a:ext cx="7429552" cy="5214974"/>
          </a:xfrm>
          <a:prstGeom prst="verticalScroll">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3 - TextBox"/>
          <p:cNvSpPr txBox="1"/>
          <p:nvPr/>
        </p:nvSpPr>
        <p:spPr>
          <a:xfrm>
            <a:off x="1857356" y="285729"/>
            <a:ext cx="5715040" cy="461665"/>
          </a:xfrm>
          <a:prstGeom prst="rect">
            <a:avLst/>
          </a:prstGeom>
          <a:noFill/>
        </p:spPr>
        <p:txBody>
          <a:bodyPr wrap="square" rtlCol="0">
            <a:spAutoFit/>
          </a:bodyPr>
          <a:lstStyle/>
          <a:p>
            <a:r>
              <a:rPr lang="en-US" sz="2400" dirty="0" smtClean="0"/>
              <a:t>      </a:t>
            </a:r>
            <a:r>
              <a:rPr lang="el-GR" sz="2400" b="1" dirty="0" smtClean="0">
                <a:solidFill>
                  <a:srgbClr val="002060"/>
                </a:solidFill>
              </a:rPr>
              <a:t>ΤΟ</a:t>
            </a:r>
            <a:r>
              <a:rPr lang="en-US" sz="2400" b="1" dirty="0" smtClean="0">
                <a:solidFill>
                  <a:srgbClr val="002060"/>
                </a:solidFill>
              </a:rPr>
              <a:t>    </a:t>
            </a:r>
            <a:r>
              <a:rPr lang="el-GR" sz="2400" b="1" dirty="0" smtClean="0">
                <a:solidFill>
                  <a:srgbClr val="002060"/>
                </a:solidFill>
              </a:rPr>
              <a:t>ΣΧΟΛΕΙΟ ΠΟΥ ……… ΚΑΡΠΟΦΟΡΕΙ</a:t>
            </a:r>
            <a:endParaRPr lang="el-GR" sz="2400" b="1" dirty="0">
              <a:solidFill>
                <a:srgbClr val="002060"/>
              </a:solidFill>
            </a:endParaRPr>
          </a:p>
        </p:txBody>
      </p:sp>
      <p:pic>
        <p:nvPicPr>
          <p:cNvPr id="17412" name="Picture 4" descr="http://4gym-polichn.thess.sch.gr/images/img3191797.jpg"/>
          <p:cNvPicPr>
            <a:picLocks noChangeAspect="1" noChangeArrowheads="1"/>
          </p:cNvPicPr>
          <p:nvPr/>
        </p:nvPicPr>
        <p:blipFill>
          <a:blip r:embed="rId4" cstate="print"/>
          <a:srcRect/>
          <a:stretch>
            <a:fillRect/>
          </a:stretch>
        </p:blipFill>
        <p:spPr bwMode="auto">
          <a:xfrm>
            <a:off x="1979712" y="1988841"/>
            <a:ext cx="5472608" cy="3960440"/>
          </a:xfrm>
          <a:prstGeom prst="roundRect">
            <a:avLst/>
          </a:prstGeom>
          <a:noFill/>
          <a:ln w="57150">
            <a:solidFill>
              <a:schemeClr val="accent3">
                <a:lumMod val="75000"/>
              </a:schemeClr>
            </a:solidFill>
          </a:ln>
          <a:scene3d>
            <a:camera prst="orthographicFront"/>
            <a:lightRig rig="threePt" dir="t"/>
          </a:scene3d>
          <a:sp3d>
            <a:bevelT w="101600" prst="riblet"/>
          </a:sp3d>
        </p:spPr>
      </p:pic>
    </p:spTree>
  </p:cSld>
  <p:clrMapOvr>
    <a:masterClrMapping/>
  </p:clrMapOvr>
  <p:transition spd="med" advTm="10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2000" fill="hold"/>
                                        <p:tgtEl>
                                          <p:spTgt spid="7"/>
                                        </p:tgtEl>
                                        <p:attrNameLst>
                                          <p:attrName>ppt_x</p:attrName>
                                        </p:attrNameLst>
                                      </p:cBhvr>
                                      <p:tavLst>
                                        <p:tav tm="0">
                                          <p:val>
                                            <p:strVal val="#ppt_x"/>
                                          </p:val>
                                        </p:tav>
                                        <p:tav tm="100000">
                                          <p:val>
                                            <p:strVal val="#ppt_x"/>
                                          </p:val>
                                        </p:tav>
                                      </p:tavLst>
                                    </p:anim>
                                    <p:anim calcmode="lin" valueType="num">
                                      <p:cBhvr additive="base">
                                        <p:cTn id="8" dur="2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2000" fill="hold"/>
                                        <p:tgtEl>
                                          <p:spTgt spid="4"/>
                                        </p:tgtEl>
                                        <p:attrNameLst>
                                          <p:attrName>ppt_x</p:attrName>
                                        </p:attrNameLst>
                                      </p:cBhvr>
                                      <p:tavLst>
                                        <p:tav tm="0">
                                          <p:val>
                                            <p:strVal val="#ppt_x"/>
                                          </p:val>
                                        </p:tav>
                                        <p:tav tm="100000">
                                          <p:val>
                                            <p:strVal val="#ppt_x"/>
                                          </p:val>
                                        </p:tav>
                                      </p:tavLst>
                                    </p:anim>
                                    <p:anim calcmode="lin" valueType="num">
                                      <p:cBhvr additive="base">
                                        <p:cTn id="14"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2000" fill="hold"/>
                                        <p:tgtEl>
                                          <p:spTgt spid="5"/>
                                        </p:tgtEl>
                                        <p:attrNameLst>
                                          <p:attrName>ppt_x</p:attrName>
                                        </p:attrNameLst>
                                      </p:cBhvr>
                                      <p:tavLst>
                                        <p:tav tm="0">
                                          <p:val>
                                            <p:strVal val="#ppt_x"/>
                                          </p:val>
                                        </p:tav>
                                        <p:tav tm="100000">
                                          <p:val>
                                            <p:strVal val="#ppt_x"/>
                                          </p:val>
                                        </p:tav>
                                      </p:tavLst>
                                    </p:anim>
                                    <p:anim calcmode="lin" valueType="num">
                                      <p:cBhvr additive="base">
                                        <p:cTn id="20"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7412"/>
                                        </p:tgtEl>
                                        <p:attrNameLst>
                                          <p:attrName>style.visibility</p:attrName>
                                        </p:attrNameLst>
                                      </p:cBhvr>
                                      <p:to>
                                        <p:strVal val="visible"/>
                                      </p:to>
                                    </p:set>
                                    <p:anim calcmode="lin" valueType="num">
                                      <p:cBhvr additive="base">
                                        <p:cTn id="25" dur="2000" fill="hold"/>
                                        <p:tgtEl>
                                          <p:spTgt spid="17412"/>
                                        </p:tgtEl>
                                        <p:attrNameLst>
                                          <p:attrName>ppt_x</p:attrName>
                                        </p:attrNameLst>
                                      </p:cBhvr>
                                      <p:tavLst>
                                        <p:tav tm="0">
                                          <p:val>
                                            <p:strVal val="#ppt_x"/>
                                          </p:val>
                                        </p:tav>
                                        <p:tav tm="100000">
                                          <p:val>
                                            <p:strVal val="#ppt_x"/>
                                          </p:val>
                                        </p:tav>
                                      </p:tavLst>
                                    </p:anim>
                                    <p:anim calcmode="lin" valueType="num">
                                      <p:cBhvr additive="base">
                                        <p:cTn id="26" dur="2000" fill="hold"/>
                                        <p:tgtEl>
                                          <p:spTgt spid="174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animBg="1"/>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Οριζόντιος πάπυρος"/>
          <p:cNvSpPr/>
          <p:nvPr/>
        </p:nvSpPr>
        <p:spPr>
          <a:xfrm>
            <a:off x="1142977" y="1785927"/>
            <a:ext cx="7286676" cy="4000528"/>
          </a:xfrm>
          <a:prstGeom prst="horizontalScroll">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3 - Οριζόντιος πάπυρος"/>
          <p:cNvSpPr/>
          <p:nvPr/>
        </p:nvSpPr>
        <p:spPr>
          <a:xfrm>
            <a:off x="1071537" y="0"/>
            <a:ext cx="7358115" cy="1412776"/>
          </a:xfrm>
          <a:prstGeom prst="horizontalScroll">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1 - Ορθογώνιο"/>
          <p:cNvSpPr/>
          <p:nvPr/>
        </p:nvSpPr>
        <p:spPr>
          <a:xfrm>
            <a:off x="1785919" y="2357430"/>
            <a:ext cx="6000776" cy="3116238"/>
          </a:xfrm>
          <a:prstGeom prst="rect">
            <a:avLst/>
          </a:prstGeom>
          <a:noFill/>
        </p:spPr>
        <p:txBody>
          <a:bodyPr wrap="square">
            <a:spAutoFit/>
          </a:bodyPr>
          <a:lstStyle/>
          <a:p>
            <a:pPr algn="just"/>
            <a:r>
              <a:rPr lang="el-GR" sz="2400" b="1" dirty="0" err="1" smtClean="0"/>
              <a:t>Αειφορία</a:t>
            </a:r>
            <a:r>
              <a:rPr lang="el-GR" sz="2400" b="1" dirty="0" smtClean="0"/>
              <a:t> (ή αειφόρος ανάπτυξη) είναι εκείνη που επιτρέπει τις σημερινές γενιές να ικανοποιήσουν τις ανάγκες τους, χωρίς όμως να θέτει σε κίνδυνο τη δυνατότητα των επόμενων γενιών να ικανοποιήσουν τις δικές τους».</a:t>
            </a:r>
            <a:br>
              <a:rPr lang="el-GR" sz="2400" b="1" dirty="0" smtClean="0"/>
            </a:br>
            <a:r>
              <a:rPr lang="el-GR" sz="2400" b="1" dirty="0" smtClean="0"/>
              <a:t>(</a:t>
            </a:r>
            <a:r>
              <a:rPr lang="el-GR" sz="2400" b="1" dirty="0" err="1" smtClean="0"/>
              <a:t>World</a:t>
            </a:r>
            <a:r>
              <a:rPr lang="el-GR" sz="2400" b="1" dirty="0" smtClean="0"/>
              <a:t> </a:t>
            </a:r>
            <a:r>
              <a:rPr lang="el-GR" sz="2400" b="1" dirty="0" err="1" smtClean="0"/>
              <a:t>Commission</a:t>
            </a:r>
            <a:r>
              <a:rPr lang="el-GR" sz="2400" b="1" dirty="0" smtClean="0"/>
              <a:t> </a:t>
            </a:r>
            <a:r>
              <a:rPr lang="el-GR" sz="2400" b="1" dirty="0" err="1" smtClean="0"/>
              <a:t>on</a:t>
            </a:r>
            <a:r>
              <a:rPr lang="el-GR" sz="2400" b="1" dirty="0" smtClean="0"/>
              <a:t> </a:t>
            </a:r>
            <a:r>
              <a:rPr lang="el-GR" sz="2400" b="1" dirty="0" err="1" smtClean="0"/>
              <a:t>Environment</a:t>
            </a:r>
            <a:r>
              <a:rPr lang="el-GR" sz="2400" b="1" dirty="0" smtClean="0"/>
              <a:t> </a:t>
            </a:r>
            <a:r>
              <a:rPr lang="el-GR" sz="2400" b="1" dirty="0" err="1" smtClean="0"/>
              <a:t>and</a:t>
            </a:r>
            <a:r>
              <a:rPr lang="el-GR" sz="2400" b="1" dirty="0" smtClean="0"/>
              <a:t> </a:t>
            </a:r>
            <a:r>
              <a:rPr lang="el-GR" sz="2400" b="1" dirty="0" err="1" smtClean="0"/>
              <a:t>Development</a:t>
            </a:r>
            <a:r>
              <a:rPr lang="el-GR" sz="2400" b="1" dirty="0" smtClean="0"/>
              <a:t>, 1987)</a:t>
            </a:r>
            <a:endParaRPr lang="el-GR" sz="2400" b="1" dirty="0"/>
          </a:p>
        </p:txBody>
      </p:sp>
      <p:sp>
        <p:nvSpPr>
          <p:cNvPr id="3" name="2 - TextBox"/>
          <p:cNvSpPr txBox="1"/>
          <p:nvPr/>
        </p:nvSpPr>
        <p:spPr>
          <a:xfrm>
            <a:off x="1214415" y="260648"/>
            <a:ext cx="7286676" cy="1446550"/>
          </a:xfrm>
          <a:prstGeom prst="rect">
            <a:avLst/>
          </a:prstGeom>
          <a:noFill/>
        </p:spPr>
        <p:txBody>
          <a:bodyPr wrap="square" rtlCol="0">
            <a:spAutoFit/>
          </a:bodyPr>
          <a:lstStyle/>
          <a:p>
            <a:r>
              <a:rPr lang="el-GR" sz="4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Τ Ι   Ε Ι Ν Α Ι   Α Ε Ι Ο Φ Ο Ρ Ι Α;</a:t>
            </a:r>
          </a:p>
          <a:p>
            <a:endParaRPr lang="el-GR" sz="4400" dirty="0">
              <a:solidFill>
                <a:srgbClr val="92D050"/>
              </a:solidFill>
            </a:endParaRPr>
          </a:p>
        </p:txBody>
      </p:sp>
    </p:spTree>
  </p:cSld>
  <p:clrMapOvr>
    <a:masterClrMapping/>
  </p:clrMapOvr>
  <p:transition spd="med" advTm="10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ppt_x"/>
                                          </p:val>
                                        </p:tav>
                                        <p:tav tm="100000">
                                          <p:val>
                                            <p:strVal val="#ppt_x"/>
                                          </p:val>
                                        </p:tav>
                                      </p:tavLst>
                                    </p:anim>
                                    <p:anim calcmode="lin" valueType="num">
                                      <p:cBhvr additive="base">
                                        <p:cTn id="8"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2000" fill="hold"/>
                                        <p:tgtEl>
                                          <p:spTgt spid="3"/>
                                        </p:tgtEl>
                                        <p:attrNameLst>
                                          <p:attrName>ppt_x</p:attrName>
                                        </p:attrNameLst>
                                      </p:cBhvr>
                                      <p:tavLst>
                                        <p:tav tm="0">
                                          <p:val>
                                            <p:strVal val="#ppt_x"/>
                                          </p:val>
                                        </p:tav>
                                        <p:tav tm="100000">
                                          <p:val>
                                            <p:strVal val="#ppt_x"/>
                                          </p:val>
                                        </p:tav>
                                      </p:tavLst>
                                    </p:anim>
                                    <p:anim calcmode="lin" valueType="num">
                                      <p:cBhvr additive="base">
                                        <p:cTn id="14" dur="2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2000" fill="hold"/>
                                        <p:tgtEl>
                                          <p:spTgt spid="6"/>
                                        </p:tgtEl>
                                        <p:attrNameLst>
                                          <p:attrName>ppt_x</p:attrName>
                                        </p:attrNameLst>
                                      </p:cBhvr>
                                      <p:tavLst>
                                        <p:tav tm="0">
                                          <p:val>
                                            <p:strVal val="#ppt_x"/>
                                          </p:val>
                                        </p:tav>
                                        <p:tav tm="100000">
                                          <p:val>
                                            <p:strVal val="#ppt_x"/>
                                          </p:val>
                                        </p:tav>
                                      </p:tavLst>
                                    </p:anim>
                                    <p:anim calcmode="lin" valueType="num">
                                      <p:cBhvr additive="base">
                                        <p:cTn id="20" dur="2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2000" fill="hold"/>
                                        <p:tgtEl>
                                          <p:spTgt spid="2"/>
                                        </p:tgtEl>
                                        <p:attrNameLst>
                                          <p:attrName>ppt_x</p:attrName>
                                        </p:attrNameLst>
                                      </p:cBhvr>
                                      <p:tavLst>
                                        <p:tav tm="0">
                                          <p:val>
                                            <p:strVal val="#ppt_x"/>
                                          </p:val>
                                        </p:tav>
                                        <p:tav tm="100000">
                                          <p:val>
                                            <p:strVal val="#ppt_x"/>
                                          </p:val>
                                        </p:tav>
                                      </p:tavLst>
                                    </p:anim>
                                    <p:anim calcmode="lin" valueType="num">
                                      <p:cBhvr additive="base">
                                        <p:cTn id="26"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animBg="1"/>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 Οριζόντιος πάπυρος"/>
          <p:cNvSpPr/>
          <p:nvPr/>
        </p:nvSpPr>
        <p:spPr>
          <a:xfrm>
            <a:off x="357157" y="785795"/>
            <a:ext cx="8501123" cy="5929354"/>
          </a:xfrm>
          <a:prstGeom prst="horizontalScroll">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Οριζόντιος πάπυρος"/>
          <p:cNvSpPr/>
          <p:nvPr/>
        </p:nvSpPr>
        <p:spPr>
          <a:xfrm>
            <a:off x="1259632" y="0"/>
            <a:ext cx="6715172" cy="1071546"/>
          </a:xfrm>
          <a:prstGeom prst="horizontalScroll">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1 - Τίτλος"/>
          <p:cNvSpPr>
            <a:spLocks noGrp="1"/>
          </p:cNvSpPr>
          <p:nvPr>
            <p:ph type="title"/>
          </p:nvPr>
        </p:nvSpPr>
        <p:spPr>
          <a:xfrm>
            <a:off x="500035" y="1"/>
            <a:ext cx="8229600" cy="1428728"/>
          </a:xfrm>
          <a:noFill/>
        </p:spPr>
        <p:txBody>
          <a:bodyPr>
            <a:normAutofit fontScale="90000"/>
          </a:bodyPr>
          <a:lstStyle/>
          <a:p>
            <a:r>
              <a:rPr lang="el-GR"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ΤΙ ΕΙΝΑΙ ΑΕΙΦΟΡΟ ΣΧΟΛΕΙΟ</a:t>
            </a:r>
            <a:br>
              <a:rPr lang="el-GR"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endParaRPr lang="el-GR" dirty="0">
              <a:solidFill>
                <a:srgbClr val="92D050"/>
              </a:solidFill>
            </a:endParaRPr>
          </a:p>
        </p:txBody>
      </p:sp>
      <p:sp>
        <p:nvSpPr>
          <p:cNvPr id="3" name="2 - Θέση περιεχομένου"/>
          <p:cNvSpPr>
            <a:spLocks noGrp="1"/>
          </p:cNvSpPr>
          <p:nvPr>
            <p:ph idx="1"/>
          </p:nvPr>
        </p:nvSpPr>
        <p:spPr>
          <a:xfrm>
            <a:off x="571472" y="1714488"/>
            <a:ext cx="8229600" cy="4714908"/>
          </a:xfrm>
          <a:solidFill>
            <a:schemeClr val="bg2">
              <a:lumMod val="75000"/>
            </a:schemeClr>
          </a:solidFill>
        </p:spPr>
        <p:txBody>
          <a:bodyPr>
            <a:noAutofit/>
          </a:bodyPr>
          <a:lstStyle/>
          <a:p>
            <a:pPr algn="just"/>
            <a:r>
              <a:rPr lang="el-GR" sz="2800" b="1" dirty="0" smtClean="0"/>
              <a:t>Το αειφόρο σχολείο είναι ένα σχολείο χαρούμενο, ήρεμο, ασφαλές, ένα σχολείο στο οποίο οι μαθητές και οι μαθήτριες χαίρονται να φοιτούν, ένα σχολείο που δίνει τη δυνατότητα στα παιδιά να αναπτύξουν τα ταλέντα και τις ικανότητές τους, την κριτική σκέψη, ένα σχολείο που δίνει χρόνο για </a:t>
            </a:r>
            <a:r>
              <a:rPr lang="el-GR" sz="2800" b="1" dirty="0" err="1" smtClean="0"/>
              <a:t>αναστοχασμό</a:t>
            </a:r>
            <a:r>
              <a:rPr lang="el-GR" sz="2800" b="1" dirty="0" smtClean="0"/>
              <a:t>, που δείχνει κατανόηση και αγάπη για όλα τα παιδιά, ανεξάρτητα από την επίδοσή τους στα μαθήματα, ένα σχολείο εργαστήρι της ζωής και της </a:t>
            </a:r>
            <a:r>
              <a:rPr lang="el-GR" sz="2800" b="1" dirty="0" err="1" smtClean="0"/>
              <a:t>χαρας</a:t>
            </a:r>
            <a:r>
              <a:rPr lang="el-GR" sz="2800" b="1" dirty="0" smtClean="0"/>
              <a:t>. </a:t>
            </a:r>
            <a:r>
              <a:rPr lang="el-GR" sz="2800" dirty="0" smtClean="0"/>
              <a:t/>
            </a:r>
            <a:br>
              <a:rPr lang="el-GR" sz="2800" dirty="0" smtClean="0"/>
            </a:br>
            <a:r>
              <a:rPr lang="el-GR" sz="2800" dirty="0" smtClean="0"/>
              <a:t/>
            </a:r>
            <a:br>
              <a:rPr lang="el-GR" sz="2800" dirty="0" smtClean="0"/>
            </a:br>
            <a:r>
              <a:rPr lang="el-GR" sz="2800" dirty="0" smtClean="0"/>
              <a:t/>
            </a:r>
            <a:br>
              <a:rPr lang="el-GR" sz="2800" dirty="0" smtClean="0"/>
            </a:br>
            <a:endParaRPr lang="el-GR" sz="2800" dirty="0" smtClean="0"/>
          </a:p>
          <a:p>
            <a:pPr algn="just"/>
            <a:r>
              <a:rPr lang="el-GR" sz="2800" dirty="0" smtClean="0"/>
              <a:t/>
            </a:r>
            <a:br>
              <a:rPr lang="el-GR" sz="2800" dirty="0" smtClean="0"/>
            </a:br>
            <a:endParaRPr lang="el-GR" sz="2800" dirty="0"/>
          </a:p>
        </p:txBody>
      </p:sp>
    </p:spTree>
  </p:cSld>
  <p:clrMapOvr>
    <a:masterClrMapping/>
  </p:clrMapOvr>
  <p:transition spd="med" advTm="10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2000" fill="hold"/>
                                        <p:tgtEl>
                                          <p:spTgt spid="7"/>
                                        </p:tgtEl>
                                        <p:attrNameLst>
                                          <p:attrName>ppt_x</p:attrName>
                                        </p:attrNameLst>
                                      </p:cBhvr>
                                      <p:tavLst>
                                        <p:tav tm="0">
                                          <p:val>
                                            <p:strVal val="#ppt_x"/>
                                          </p:val>
                                        </p:tav>
                                        <p:tav tm="100000">
                                          <p:val>
                                            <p:strVal val="#ppt_x"/>
                                          </p:val>
                                        </p:tav>
                                      </p:tavLst>
                                    </p:anim>
                                    <p:anim calcmode="lin" valueType="num">
                                      <p:cBhvr additive="base">
                                        <p:cTn id="8" dur="2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2000" fill="hold"/>
                                        <p:tgtEl>
                                          <p:spTgt spid="2"/>
                                        </p:tgtEl>
                                        <p:attrNameLst>
                                          <p:attrName>ppt_x</p:attrName>
                                        </p:attrNameLst>
                                      </p:cBhvr>
                                      <p:tavLst>
                                        <p:tav tm="0">
                                          <p:val>
                                            <p:strVal val="#ppt_x"/>
                                          </p:val>
                                        </p:tav>
                                        <p:tav tm="100000">
                                          <p:val>
                                            <p:strVal val="#ppt_x"/>
                                          </p:val>
                                        </p:tav>
                                      </p:tavLst>
                                    </p:anim>
                                    <p:anim calcmode="lin" valueType="num">
                                      <p:cBhvr additive="base">
                                        <p:cTn id="14"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000" fill="hold"/>
                                        <p:tgtEl>
                                          <p:spTgt spid="10"/>
                                        </p:tgtEl>
                                        <p:attrNameLst>
                                          <p:attrName>ppt_x</p:attrName>
                                        </p:attrNameLst>
                                      </p:cBhvr>
                                      <p:tavLst>
                                        <p:tav tm="0">
                                          <p:val>
                                            <p:strVal val="#ppt_x"/>
                                          </p:val>
                                        </p:tav>
                                        <p:tav tm="100000">
                                          <p:val>
                                            <p:strVal val="#ppt_x"/>
                                          </p:val>
                                        </p:tav>
                                      </p:tavLst>
                                    </p:anim>
                                    <p:anim calcmode="lin" valueType="num">
                                      <p:cBhvr additive="base">
                                        <p:cTn id="20" dur="2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bg/>
                                          </p:spTgt>
                                        </p:tgtEl>
                                        <p:attrNameLst>
                                          <p:attrName>style.visibility</p:attrName>
                                        </p:attrNameLst>
                                      </p:cBhvr>
                                      <p:to>
                                        <p:strVal val="visible"/>
                                      </p:to>
                                    </p:set>
                                    <p:anim calcmode="lin" valueType="num">
                                      <p:cBhvr additive="base">
                                        <p:cTn id="25" dur="2000" fill="hold"/>
                                        <p:tgtEl>
                                          <p:spTgt spid="3">
                                            <p:bg/>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anim calcmode="lin" valueType="num">
                                      <p:cBhvr additive="base">
                                        <p:cTn id="31"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anim calcmode="lin" valueType="num">
                                      <p:cBhvr additive="base">
                                        <p:cTn id="37"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7" grpId="0" animBg="1"/>
      <p:bldP spid="2" grpId="0"/>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 Οριζόντιος πάπυρος"/>
          <p:cNvSpPr/>
          <p:nvPr/>
        </p:nvSpPr>
        <p:spPr>
          <a:xfrm>
            <a:off x="611560" y="1052737"/>
            <a:ext cx="7992888" cy="4176464"/>
          </a:xfrm>
          <a:prstGeom prst="horizontalScroll">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5" name="4 - Οριζόντιος πάπυρος"/>
          <p:cNvSpPr/>
          <p:nvPr/>
        </p:nvSpPr>
        <p:spPr>
          <a:xfrm>
            <a:off x="1547664" y="404664"/>
            <a:ext cx="6192688" cy="792088"/>
          </a:xfrm>
          <a:prstGeom prst="horizontalScroll">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1 - TextBox"/>
          <p:cNvSpPr txBox="1"/>
          <p:nvPr/>
        </p:nvSpPr>
        <p:spPr>
          <a:xfrm>
            <a:off x="0" y="476674"/>
            <a:ext cx="9612560" cy="584775"/>
          </a:xfrm>
          <a:prstGeom prst="rect">
            <a:avLst/>
          </a:prstGeom>
          <a:noFill/>
        </p:spPr>
        <p:txBody>
          <a:bodyPr wrap="square" rtlCol="0">
            <a:spAutoFit/>
          </a:bodyPr>
          <a:lstStyle/>
          <a:p>
            <a:pPr algn="ctr"/>
            <a:r>
              <a:rPr lang="el-GR" sz="3200" b="1" dirty="0" smtClean="0">
                <a:solidFill>
                  <a:srgbClr val="FF0000"/>
                </a:solidFill>
              </a:rPr>
              <a:t>ΕΠΙΤΡΟΠΗ ΑΕΙΦΟΡΟΥ ΣΧΟΛΕΙΟΥ</a:t>
            </a:r>
            <a:endParaRPr lang="el-GR" sz="3200" b="1" dirty="0">
              <a:solidFill>
                <a:srgbClr val="FF0000"/>
              </a:solidFill>
            </a:endParaRPr>
          </a:p>
        </p:txBody>
      </p:sp>
      <p:sp>
        <p:nvSpPr>
          <p:cNvPr id="3" name="2 - TextBox"/>
          <p:cNvSpPr txBox="1"/>
          <p:nvPr/>
        </p:nvSpPr>
        <p:spPr>
          <a:xfrm>
            <a:off x="1115616" y="1628800"/>
            <a:ext cx="8640960" cy="3662541"/>
          </a:xfrm>
          <a:prstGeom prst="rect">
            <a:avLst/>
          </a:prstGeom>
          <a:noFill/>
        </p:spPr>
        <p:txBody>
          <a:bodyPr wrap="square" rtlCol="0">
            <a:spAutoFit/>
          </a:bodyPr>
          <a:lstStyle/>
          <a:p>
            <a:r>
              <a:rPr lang="el-GR" sz="2000" b="1" dirty="0" smtClean="0">
                <a:solidFill>
                  <a:schemeClr val="accent3">
                    <a:lumMod val="75000"/>
                  </a:schemeClr>
                </a:solidFill>
              </a:rPr>
              <a:t>ΔΙΕΥΘΥΝΤΗΣ ΣΧΟΛΕΙΟΥ </a:t>
            </a:r>
            <a:r>
              <a:rPr lang="el-GR" sz="2000" b="1" dirty="0" smtClean="0">
                <a:solidFill>
                  <a:schemeClr val="accent3">
                    <a:lumMod val="75000"/>
                  </a:schemeClr>
                </a:solidFill>
              </a:rPr>
              <a:t>  </a:t>
            </a:r>
            <a:r>
              <a:rPr lang="el-GR" sz="2000" b="1" dirty="0" smtClean="0">
                <a:solidFill>
                  <a:schemeClr val="accent3">
                    <a:lumMod val="75000"/>
                  </a:schemeClr>
                </a:solidFill>
              </a:rPr>
              <a:t>: ΑΖΑΣ ΣΤΕΡΓΙΟΣ</a:t>
            </a:r>
          </a:p>
          <a:p>
            <a:r>
              <a:rPr lang="el-GR" sz="2000" b="1" dirty="0" smtClean="0">
                <a:solidFill>
                  <a:schemeClr val="accent3">
                    <a:lumMod val="75000"/>
                  </a:schemeClr>
                </a:solidFill>
              </a:rPr>
              <a:t>ΥΠΟΔΙΕΥΘΥΝΤΡΙΑ          </a:t>
            </a:r>
            <a:r>
              <a:rPr lang="el-GR" sz="2000" b="1" dirty="0" smtClean="0">
                <a:solidFill>
                  <a:schemeClr val="accent3">
                    <a:lumMod val="75000"/>
                  </a:schemeClr>
                </a:solidFill>
              </a:rPr>
              <a:t>   </a:t>
            </a:r>
            <a:r>
              <a:rPr lang="el-GR" sz="2000" b="1" dirty="0" smtClean="0">
                <a:solidFill>
                  <a:schemeClr val="accent3">
                    <a:lumMod val="75000"/>
                  </a:schemeClr>
                </a:solidFill>
              </a:rPr>
              <a:t>:  ΤΥΠΟΥ ΣΟΦΙΑ</a:t>
            </a:r>
          </a:p>
          <a:p>
            <a:r>
              <a:rPr lang="el-GR" sz="2000" b="1" dirty="0" smtClean="0">
                <a:solidFill>
                  <a:schemeClr val="accent3">
                    <a:lumMod val="75000"/>
                  </a:schemeClr>
                </a:solidFill>
              </a:rPr>
              <a:t>ΣΥΝΤΟΝΙΣΤΡΙΑ                 </a:t>
            </a:r>
            <a:r>
              <a:rPr lang="el-GR" sz="2000" b="1" dirty="0" smtClean="0">
                <a:solidFill>
                  <a:schemeClr val="accent3">
                    <a:lumMod val="75000"/>
                  </a:schemeClr>
                </a:solidFill>
              </a:rPr>
              <a:t>  </a:t>
            </a:r>
            <a:r>
              <a:rPr lang="el-GR" sz="2000" b="1" dirty="0" smtClean="0">
                <a:solidFill>
                  <a:schemeClr val="accent3">
                    <a:lumMod val="75000"/>
                  </a:schemeClr>
                </a:solidFill>
              </a:rPr>
              <a:t>:  ΤΡΙΑΝΤΑΦΥΛΛΙΔΟΥ ΚΩΝΣΤΑΝΤΙΑ</a:t>
            </a:r>
          </a:p>
          <a:p>
            <a:r>
              <a:rPr lang="el-GR" sz="2000" b="1" dirty="0" smtClean="0">
                <a:solidFill>
                  <a:schemeClr val="accent3">
                    <a:lumMod val="75000"/>
                  </a:schemeClr>
                </a:solidFill>
              </a:rPr>
              <a:t> ΕΚΠΑΙΔΕΥΤΙΚΟΙ               </a:t>
            </a:r>
            <a:r>
              <a:rPr lang="el-GR" sz="2000" b="1" dirty="0" smtClean="0">
                <a:solidFill>
                  <a:schemeClr val="accent3">
                    <a:lumMod val="75000"/>
                  </a:schemeClr>
                </a:solidFill>
              </a:rPr>
              <a:t>  </a:t>
            </a:r>
            <a:r>
              <a:rPr lang="el-GR" sz="2000" b="1" dirty="0" smtClean="0">
                <a:solidFill>
                  <a:schemeClr val="accent3">
                    <a:lumMod val="75000"/>
                  </a:schemeClr>
                </a:solidFill>
              </a:rPr>
              <a:t>:  ΚΟΥΒΑΡΗΣ  ΧΡΗΣΤΟΣ</a:t>
            </a:r>
          </a:p>
          <a:p>
            <a:r>
              <a:rPr lang="el-GR" sz="2000" b="1" dirty="0" smtClean="0">
                <a:solidFill>
                  <a:schemeClr val="accent3">
                    <a:lumMod val="75000"/>
                  </a:schemeClr>
                </a:solidFill>
              </a:rPr>
              <a:t>                                              </a:t>
            </a:r>
            <a:r>
              <a:rPr lang="el-GR" sz="2000" b="1" dirty="0" smtClean="0">
                <a:solidFill>
                  <a:schemeClr val="accent3">
                    <a:lumMod val="75000"/>
                  </a:schemeClr>
                </a:solidFill>
              </a:rPr>
              <a:t>   </a:t>
            </a:r>
            <a:r>
              <a:rPr lang="el-GR" sz="2000" b="1" dirty="0" smtClean="0">
                <a:solidFill>
                  <a:schemeClr val="accent3">
                    <a:lumMod val="75000"/>
                  </a:schemeClr>
                </a:solidFill>
              </a:rPr>
              <a:t>ΣΟΥΛΤΑΝΙΔΗΣ </a:t>
            </a:r>
            <a:r>
              <a:rPr lang="el-GR" sz="2000" b="1" dirty="0" smtClean="0">
                <a:solidFill>
                  <a:schemeClr val="accent3">
                    <a:lumMod val="75000"/>
                  </a:schemeClr>
                </a:solidFill>
              </a:rPr>
              <a:t>ΣΤΕΦΑΝΟΣ</a:t>
            </a:r>
            <a:endParaRPr lang="en-US" sz="2000" b="1" dirty="0" smtClean="0">
              <a:solidFill>
                <a:schemeClr val="accent3">
                  <a:lumMod val="75000"/>
                </a:schemeClr>
              </a:solidFill>
            </a:endParaRPr>
          </a:p>
          <a:p>
            <a:r>
              <a:rPr lang="en-US" sz="2000" b="1" dirty="0" smtClean="0">
                <a:solidFill>
                  <a:schemeClr val="accent3">
                    <a:lumMod val="75000"/>
                  </a:schemeClr>
                </a:solidFill>
              </a:rPr>
              <a:t> </a:t>
            </a:r>
            <a:r>
              <a:rPr lang="en-US" sz="2000" b="1" dirty="0" smtClean="0">
                <a:solidFill>
                  <a:schemeClr val="accent3">
                    <a:lumMod val="75000"/>
                  </a:schemeClr>
                </a:solidFill>
              </a:rPr>
              <a:t>                                              </a:t>
            </a:r>
            <a:r>
              <a:rPr lang="el-GR" sz="2000" b="1" dirty="0" smtClean="0">
                <a:solidFill>
                  <a:schemeClr val="accent3">
                    <a:lumMod val="75000"/>
                  </a:schemeClr>
                </a:solidFill>
              </a:rPr>
              <a:t> </a:t>
            </a:r>
            <a:r>
              <a:rPr lang="en-US" sz="2000" b="1" dirty="0" smtClean="0">
                <a:solidFill>
                  <a:schemeClr val="accent3">
                    <a:lumMod val="75000"/>
                  </a:schemeClr>
                </a:solidFill>
              </a:rPr>
              <a:t> </a:t>
            </a:r>
            <a:r>
              <a:rPr lang="el-GR" sz="2000" b="1" dirty="0" smtClean="0">
                <a:solidFill>
                  <a:schemeClr val="accent3">
                    <a:lumMod val="75000"/>
                  </a:schemeClr>
                </a:solidFill>
              </a:rPr>
              <a:t>ΚΟΣΣΙΔΗΣ ΘΕΟΔΩΡΟΣ</a:t>
            </a:r>
            <a:endParaRPr lang="el-GR" sz="2000" b="1" dirty="0" smtClean="0">
              <a:solidFill>
                <a:schemeClr val="accent3">
                  <a:lumMod val="75000"/>
                </a:schemeClr>
              </a:solidFill>
            </a:endParaRPr>
          </a:p>
          <a:p>
            <a:r>
              <a:rPr lang="el-GR" sz="2000" b="1" dirty="0" smtClean="0">
                <a:solidFill>
                  <a:schemeClr val="accent3">
                    <a:lumMod val="75000"/>
                  </a:schemeClr>
                </a:solidFill>
              </a:rPr>
              <a:t>ΠΡΟΕΔΡΟΣ ΓΟΝΕΩΝ      </a:t>
            </a:r>
            <a:r>
              <a:rPr lang="el-GR" sz="2000" b="1" dirty="0" smtClean="0">
                <a:solidFill>
                  <a:schemeClr val="accent3">
                    <a:lumMod val="75000"/>
                  </a:schemeClr>
                </a:solidFill>
              </a:rPr>
              <a:t>   </a:t>
            </a:r>
            <a:r>
              <a:rPr lang="el-GR" sz="2000" b="1" dirty="0" smtClean="0">
                <a:solidFill>
                  <a:schemeClr val="accent3">
                    <a:lumMod val="75000"/>
                  </a:schemeClr>
                </a:solidFill>
              </a:rPr>
              <a:t>: ΓΡΗΓΟΡΙΑΔΟΥ ΘΕΑΝΩ</a:t>
            </a:r>
          </a:p>
          <a:p>
            <a:r>
              <a:rPr lang="el-GR" sz="2000" b="1" dirty="0" smtClean="0">
                <a:solidFill>
                  <a:schemeClr val="accent3">
                    <a:lumMod val="75000"/>
                  </a:schemeClr>
                </a:solidFill>
              </a:rPr>
              <a:t>ΜΑΘΗΤΕΣ                         </a:t>
            </a:r>
            <a:r>
              <a:rPr lang="el-GR" sz="2000" b="1" dirty="0" smtClean="0">
                <a:solidFill>
                  <a:schemeClr val="accent3">
                    <a:lumMod val="75000"/>
                  </a:schemeClr>
                </a:solidFill>
              </a:rPr>
              <a:t>  </a:t>
            </a:r>
            <a:r>
              <a:rPr lang="el-GR" sz="2000" b="1" dirty="0" smtClean="0">
                <a:solidFill>
                  <a:schemeClr val="accent3">
                    <a:lumMod val="75000"/>
                  </a:schemeClr>
                </a:solidFill>
              </a:rPr>
              <a:t>:ΜΟΥΚΑΣ Α. ,ΤΣΑΤΣΟΥΛΗΣ Γ. ,ΧΑΣΟΠΟΥΛΟΥ Γ.</a:t>
            </a:r>
          </a:p>
          <a:p>
            <a:r>
              <a:rPr lang="el-GR" sz="2000" b="1" dirty="0" smtClean="0">
                <a:solidFill>
                  <a:schemeClr val="accent3">
                    <a:lumMod val="75000"/>
                  </a:schemeClr>
                </a:solidFill>
              </a:rPr>
              <a:t>ΦΥΛΑΚΑΣ                          </a:t>
            </a:r>
            <a:r>
              <a:rPr lang="el-GR" sz="2000" b="1" dirty="0" smtClean="0">
                <a:solidFill>
                  <a:schemeClr val="accent3">
                    <a:lumMod val="75000"/>
                  </a:schemeClr>
                </a:solidFill>
              </a:rPr>
              <a:t>  :ΚΟΝΤΟΓΙΑΝΝΗΣ ΕΥΘΥΜΗΣ</a:t>
            </a:r>
            <a:endParaRPr lang="el-GR" sz="2000" b="1" dirty="0" smtClean="0">
              <a:solidFill>
                <a:schemeClr val="accent3">
                  <a:lumMod val="75000"/>
                </a:schemeClr>
              </a:solidFill>
            </a:endParaRPr>
          </a:p>
          <a:p>
            <a:r>
              <a:rPr lang="el-GR" sz="2000" b="1" dirty="0" smtClean="0">
                <a:solidFill>
                  <a:schemeClr val="accent3">
                    <a:lumMod val="75000"/>
                  </a:schemeClr>
                </a:solidFill>
              </a:rPr>
              <a:t>ΥΠΕΥΘΥΝΟΣ </a:t>
            </a:r>
            <a:r>
              <a:rPr lang="el-GR" sz="2000" b="1" dirty="0" smtClean="0">
                <a:solidFill>
                  <a:schemeClr val="accent3">
                    <a:lumMod val="75000"/>
                  </a:schemeClr>
                </a:solidFill>
              </a:rPr>
              <a:t>ΚΥΛΙΚΕΙΟΥ   :ΛΙΟΚΑ ΑΘΑΝΑΣΙΑ</a:t>
            </a:r>
            <a:endParaRPr lang="el-GR" sz="2000" b="1" dirty="0" smtClean="0">
              <a:solidFill>
                <a:schemeClr val="accent3">
                  <a:lumMod val="75000"/>
                </a:schemeClr>
              </a:solidFill>
            </a:endParaRPr>
          </a:p>
          <a:p>
            <a:endParaRPr lang="el-GR" sz="1600" b="1" dirty="0" smtClean="0">
              <a:solidFill>
                <a:schemeClr val="accent3">
                  <a:lumMod val="75000"/>
                </a:schemeClr>
              </a:solidFill>
            </a:endParaRPr>
          </a:p>
          <a:p>
            <a:endParaRPr lang="el-GR" sz="1600" b="1" dirty="0" smtClean="0">
              <a:solidFill>
                <a:schemeClr val="accent3">
                  <a:lumMod val="75000"/>
                </a:schemeClr>
              </a:solidFill>
            </a:endParaRPr>
          </a:p>
        </p:txBody>
      </p:sp>
    </p:spTree>
  </p:cSld>
  <p:clrMapOvr>
    <a:masterClrMapping/>
  </p:clrMapOvr>
  <p:transition spd="med" advTm="10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animBg="1"/>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TextBox"/>
          <p:cNvSpPr txBox="1"/>
          <p:nvPr/>
        </p:nvSpPr>
        <p:spPr>
          <a:xfrm>
            <a:off x="467544" y="3140968"/>
            <a:ext cx="8352928" cy="1384995"/>
          </a:xfrm>
          <a:prstGeom prst="rect">
            <a:avLst/>
          </a:prstGeom>
          <a:solidFill>
            <a:schemeClr val="accent3">
              <a:lumMod val="60000"/>
              <a:lumOff val="40000"/>
            </a:schemeClr>
          </a:solidFill>
        </p:spPr>
        <p:txBody>
          <a:bodyPr wrap="square" rtlCol="0">
            <a:spAutoFit/>
          </a:bodyPr>
          <a:lstStyle/>
          <a:p>
            <a:pPr marL="514350" indent="-514350">
              <a:buFont typeface="+mj-lt"/>
              <a:buAutoNum type="arabicPeriod"/>
            </a:pPr>
            <a:r>
              <a:rPr lang="el-GR" sz="2800" b="1" dirty="0" smtClean="0">
                <a:solidFill>
                  <a:schemeClr val="accent3">
                    <a:lumMod val="75000"/>
                  </a:schemeClr>
                </a:solidFill>
              </a:rPr>
              <a:t> ΤΟ ΠΑΙΔΑΓΩΓΙΚΟ</a:t>
            </a:r>
          </a:p>
          <a:p>
            <a:pPr marL="514350" indent="-514350">
              <a:buFont typeface="+mj-lt"/>
              <a:buAutoNum type="arabicPeriod"/>
            </a:pPr>
            <a:r>
              <a:rPr lang="el-GR" sz="2800" b="1" dirty="0" smtClean="0">
                <a:solidFill>
                  <a:schemeClr val="accent3">
                    <a:lumMod val="75000"/>
                  </a:schemeClr>
                </a:solidFill>
              </a:rPr>
              <a:t> ΤΟ ΚΟΙΝΩΝΙΚΟ</a:t>
            </a:r>
          </a:p>
          <a:p>
            <a:pPr marL="514350" indent="-514350">
              <a:buFont typeface="+mj-lt"/>
              <a:buAutoNum type="arabicPeriod"/>
            </a:pPr>
            <a:r>
              <a:rPr lang="el-GR" sz="2800" b="1" dirty="0" smtClean="0">
                <a:solidFill>
                  <a:schemeClr val="accent3">
                    <a:lumMod val="75000"/>
                  </a:schemeClr>
                </a:solidFill>
              </a:rPr>
              <a:t> ΤΟ ΠΕΡΙΒΑΛΛΟΝΤΙΚΟ</a:t>
            </a:r>
            <a:endParaRPr lang="el-GR" sz="2800" b="1" dirty="0">
              <a:solidFill>
                <a:schemeClr val="accent3">
                  <a:lumMod val="75000"/>
                </a:schemeClr>
              </a:solidFill>
            </a:endParaRPr>
          </a:p>
        </p:txBody>
      </p:sp>
      <p:sp>
        <p:nvSpPr>
          <p:cNvPr id="4" name="3 - Οριζόντιος πάπυρος"/>
          <p:cNvSpPr/>
          <p:nvPr/>
        </p:nvSpPr>
        <p:spPr>
          <a:xfrm>
            <a:off x="611560" y="332656"/>
            <a:ext cx="7920880" cy="2016224"/>
          </a:xfrm>
          <a:prstGeom prst="horizontalScroll">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smtClean="0">
                <a:solidFill>
                  <a:schemeClr val="accent3">
                    <a:lumMod val="75000"/>
                  </a:schemeClr>
                </a:solidFill>
                <a:latin typeface="Arial Black" pitchFamily="34" charset="0"/>
              </a:rPr>
              <a:t>ΟΙ ΣΤΟΧΟΙ ΕΝΟΣ ΑΕΙΦΟΡΟΥ ΣΧΟΛΕΙΟΥ ΕΝΑΙ Η ΒΕΛΤΙΩΣΗ  ΤΡΙΩΝ ΠΕΔΙΩΝ</a:t>
            </a:r>
            <a:endParaRPr lang="el-GR" sz="2400" b="1" dirty="0">
              <a:solidFill>
                <a:schemeClr val="accent3">
                  <a:lumMod val="75000"/>
                </a:schemeClr>
              </a:solidFill>
              <a:latin typeface="Arial Black" pitchFamily="34" charset="0"/>
            </a:endParaRPr>
          </a:p>
        </p:txBody>
      </p:sp>
      <p:sp>
        <p:nvSpPr>
          <p:cNvPr id="5" name="4 - Έλλειψη"/>
          <p:cNvSpPr/>
          <p:nvPr/>
        </p:nvSpPr>
        <p:spPr>
          <a:xfrm>
            <a:off x="10620672" y="836712"/>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ransition spd="med" advTm="10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ppt_x"/>
                                          </p:val>
                                        </p:tav>
                                        <p:tav tm="100000">
                                          <p:val>
                                            <p:strVal val="#ppt_x"/>
                                          </p:val>
                                        </p:tav>
                                      </p:tavLst>
                                    </p:anim>
                                    <p:anim calcmode="lin" valueType="num">
                                      <p:cBhvr additive="base">
                                        <p:cTn id="8"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2000" fill="hold"/>
                                        <p:tgtEl>
                                          <p:spTgt spid="3"/>
                                        </p:tgtEl>
                                        <p:attrNameLst>
                                          <p:attrName>ppt_x</p:attrName>
                                        </p:attrNameLst>
                                      </p:cBhvr>
                                      <p:tavLst>
                                        <p:tav tm="0">
                                          <p:val>
                                            <p:strVal val="#ppt_x"/>
                                          </p:val>
                                        </p:tav>
                                        <p:tav tm="100000">
                                          <p:val>
                                            <p:strVal val="#ppt_x"/>
                                          </p:val>
                                        </p:tav>
                                      </p:tavLst>
                                    </p:anim>
                                    <p:anim calcmode="lin" valueType="num">
                                      <p:cBhvr additive="base">
                                        <p:cTn id="14" dur="2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1043609" y="2780929"/>
            <a:ext cx="6984776" cy="1200329"/>
          </a:xfrm>
          <a:prstGeom prst="rect">
            <a:avLst/>
          </a:prstGeom>
          <a:noFill/>
          <a:ln>
            <a:noFill/>
          </a:ln>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l-GR" sz="7200" b="1" cap="none" spc="0" dirty="0" smtClean="0">
                <a:ln/>
                <a:solidFill>
                  <a:schemeClr val="accent3"/>
                </a:solidFill>
                <a:effectLst/>
              </a:rPr>
              <a:t>ΔΡΑΣΕΙΣ</a:t>
            </a:r>
            <a:endParaRPr lang="el-GR" sz="7200" b="1" cap="none" spc="0" dirty="0">
              <a:ln/>
              <a:solidFill>
                <a:schemeClr val="accent3"/>
              </a:solidFill>
              <a:effectLst/>
            </a:endParaRPr>
          </a:p>
        </p:txBody>
      </p:sp>
      <p:pic>
        <p:nvPicPr>
          <p:cNvPr id="34818" name="Picture 2" descr="http://4gym-polichn.thess.sch.gr/images/img6415915.gif"/>
          <p:cNvPicPr>
            <a:picLocks noChangeAspect="1" noChangeArrowheads="1"/>
          </p:cNvPicPr>
          <p:nvPr/>
        </p:nvPicPr>
        <p:blipFill>
          <a:blip r:embed="rId2" cstate="print"/>
          <a:srcRect/>
          <a:stretch>
            <a:fillRect/>
          </a:stretch>
        </p:blipFill>
        <p:spPr bwMode="auto">
          <a:xfrm>
            <a:off x="6300192" y="4869160"/>
            <a:ext cx="731838" cy="835026"/>
          </a:xfrm>
          <a:prstGeom prst="rect">
            <a:avLst/>
          </a:prstGeom>
          <a:noFill/>
        </p:spPr>
      </p:pic>
      <p:pic>
        <p:nvPicPr>
          <p:cNvPr id="34820" name="Picture 4" descr="http://4gym-polichn.thess.sch.gr/images/img6415915.gif"/>
          <p:cNvPicPr>
            <a:picLocks noChangeAspect="1" noChangeArrowheads="1"/>
          </p:cNvPicPr>
          <p:nvPr/>
        </p:nvPicPr>
        <p:blipFill>
          <a:blip r:embed="rId2" cstate="print"/>
          <a:srcRect/>
          <a:stretch>
            <a:fillRect/>
          </a:stretch>
        </p:blipFill>
        <p:spPr bwMode="auto">
          <a:xfrm>
            <a:off x="0" y="188640"/>
            <a:ext cx="2987824" cy="2217196"/>
          </a:xfrm>
          <a:prstGeom prst="rect">
            <a:avLst/>
          </a:prstGeom>
          <a:noFill/>
        </p:spPr>
      </p:pic>
    </p:spTree>
  </p:cSld>
  <p:clrMapOvr>
    <a:masterClrMapping/>
  </p:clrMapOvr>
  <p:transition spd="med" advTm="10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4820"/>
                                        </p:tgtEl>
                                        <p:attrNameLst>
                                          <p:attrName>style.visibility</p:attrName>
                                        </p:attrNameLst>
                                      </p:cBhvr>
                                      <p:to>
                                        <p:strVal val="visible"/>
                                      </p:to>
                                    </p:set>
                                    <p:anim calcmode="lin" valueType="num">
                                      <p:cBhvr additive="base">
                                        <p:cTn id="7" dur="500" fill="hold"/>
                                        <p:tgtEl>
                                          <p:spTgt spid="34820"/>
                                        </p:tgtEl>
                                        <p:attrNameLst>
                                          <p:attrName>ppt_x</p:attrName>
                                        </p:attrNameLst>
                                      </p:cBhvr>
                                      <p:tavLst>
                                        <p:tav tm="0">
                                          <p:val>
                                            <p:strVal val="#ppt_x"/>
                                          </p:val>
                                        </p:tav>
                                        <p:tav tm="100000">
                                          <p:val>
                                            <p:strVal val="#ppt_x"/>
                                          </p:val>
                                        </p:tav>
                                      </p:tavLst>
                                    </p:anim>
                                    <p:anim calcmode="lin" valueType="num">
                                      <p:cBhvr additive="base">
                                        <p:cTn id="8" dur="500" fill="hold"/>
                                        <p:tgtEl>
                                          <p:spTgt spid="348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4818"/>
                                        </p:tgtEl>
                                        <p:attrNameLst>
                                          <p:attrName>style.visibility</p:attrName>
                                        </p:attrNameLst>
                                      </p:cBhvr>
                                      <p:to>
                                        <p:strVal val="visible"/>
                                      </p:to>
                                    </p:set>
                                    <p:anim calcmode="lin" valueType="num">
                                      <p:cBhvr additive="base">
                                        <p:cTn id="13" dur="500" fill="hold"/>
                                        <p:tgtEl>
                                          <p:spTgt spid="34818"/>
                                        </p:tgtEl>
                                        <p:attrNameLst>
                                          <p:attrName>ppt_x</p:attrName>
                                        </p:attrNameLst>
                                      </p:cBhvr>
                                      <p:tavLst>
                                        <p:tav tm="0">
                                          <p:val>
                                            <p:strVal val="#ppt_x"/>
                                          </p:val>
                                        </p:tav>
                                        <p:tav tm="100000">
                                          <p:val>
                                            <p:strVal val="#ppt_x"/>
                                          </p:val>
                                        </p:tav>
                                      </p:tavLst>
                                    </p:anim>
                                    <p:anim calcmode="lin" valueType="num">
                                      <p:cBhvr additive="base">
                                        <p:cTn id="14" dur="500" fill="hold"/>
                                        <p:tgtEl>
                                          <p:spTgt spid="3481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diamond(in)">
                                      <p:cBhvr>
                                        <p:cTn id="1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1 - TextBox"/>
          <p:cNvSpPr txBox="1"/>
          <p:nvPr/>
        </p:nvSpPr>
        <p:spPr>
          <a:xfrm>
            <a:off x="0" y="836712"/>
            <a:ext cx="9144000" cy="4462760"/>
          </a:xfrm>
          <a:prstGeom prst="rect">
            <a:avLst/>
          </a:prstGeom>
          <a:noFill/>
        </p:spPr>
        <p:txBody>
          <a:bodyPr wrap="square" rtlCol="0">
            <a:spAutoFit/>
          </a:bodyPr>
          <a:lstStyle/>
          <a:p>
            <a:pPr algn="ctr"/>
            <a:r>
              <a:rPr lang="el-GR" sz="2400" b="1" dirty="0" smtClean="0">
                <a:solidFill>
                  <a:schemeClr val="accent2">
                    <a:lumMod val="75000"/>
                  </a:schemeClr>
                </a:solidFill>
              </a:rPr>
              <a:t>  </a:t>
            </a:r>
            <a:r>
              <a:rPr lang="el-GR" sz="3600" b="1" dirty="0" smtClean="0">
                <a:solidFill>
                  <a:schemeClr val="accent2">
                    <a:lumMod val="75000"/>
                  </a:schemeClr>
                </a:solidFill>
              </a:rPr>
              <a:t>ΣΥΜΜΕΤΟΧΗ ΣΕ ΕΘΝΙΚΑ ΠΕΡΙΒΑΛΛΟΝΤΙΚΑ                 ΔΙΚΤΥΑ</a:t>
            </a:r>
          </a:p>
          <a:p>
            <a:pPr algn="ctr"/>
            <a:endParaRPr lang="el-GR" sz="3600" b="1" dirty="0" smtClean="0">
              <a:solidFill>
                <a:schemeClr val="accent2">
                  <a:lumMod val="75000"/>
                </a:schemeClr>
              </a:solidFill>
            </a:endParaRPr>
          </a:p>
          <a:p>
            <a:pPr algn="ctr"/>
            <a:r>
              <a:rPr lang="el-GR" sz="3600" b="1" dirty="0" smtClean="0">
                <a:solidFill>
                  <a:schemeClr val="accent2">
                    <a:lumMod val="75000"/>
                  </a:schemeClr>
                </a:solidFill>
              </a:rPr>
              <a:t>ΤΕΣΣΕΡΑ ΠΕΡΙΒΑΛΛΟΝΤΙΚΑ ΠΡΟΓΡΑΜΜΑΤΑ</a:t>
            </a:r>
          </a:p>
          <a:p>
            <a:r>
              <a:rPr lang="el-GR" sz="2800" b="1" dirty="0" smtClean="0">
                <a:solidFill>
                  <a:schemeClr val="accent3">
                    <a:lumMod val="75000"/>
                  </a:schemeClr>
                </a:solidFill>
              </a:rPr>
              <a:t>1.ΟΙΚΟΛΟΓΙΚΟ ΑΠΟΤΥΠΩΜΑ</a:t>
            </a:r>
          </a:p>
          <a:p>
            <a:r>
              <a:rPr lang="el-GR" sz="2800" b="1" dirty="0" smtClean="0">
                <a:solidFill>
                  <a:schemeClr val="accent3">
                    <a:lumMod val="75000"/>
                  </a:schemeClr>
                </a:solidFill>
              </a:rPr>
              <a:t>2.ΑΝΑΚΥΚΛΩΣΗ ΥΛΙΚΩΝ ΚΑΙ ΚΟΜΠΟΣΤΟΠΟΙΗΣΗ</a:t>
            </a:r>
          </a:p>
          <a:p>
            <a:r>
              <a:rPr lang="el-GR" sz="2800" b="1" dirty="0" smtClean="0">
                <a:solidFill>
                  <a:schemeClr val="accent3">
                    <a:lumMod val="75000"/>
                  </a:schemeClr>
                </a:solidFill>
              </a:rPr>
              <a:t>3.ΠΕΡΙΒΑΛΛΟΝ ΚΑΙ ΠΟΛΙΤΙΣΜΟΣ</a:t>
            </a:r>
          </a:p>
          <a:p>
            <a:r>
              <a:rPr lang="el-GR" sz="2800" b="1" dirty="0" smtClean="0">
                <a:solidFill>
                  <a:schemeClr val="accent3">
                    <a:lumMod val="75000"/>
                  </a:schemeClr>
                </a:solidFill>
              </a:rPr>
              <a:t>4.ΔΗΜΙΟΥΡΓΙΑ ΙΣΤΟΣΕΛΙΔΑΣ ΚΑΙ ΠΑΡΟΥΣΙΑΣΗΣ ΤΩΝ ΠΡΟΓΡΑΜΜΑΤΩΝ</a:t>
            </a:r>
            <a:endParaRPr lang="el-GR" sz="2800" b="1" dirty="0">
              <a:solidFill>
                <a:schemeClr val="accent3">
                  <a:lumMod val="75000"/>
                </a:schemeClr>
              </a:solidFill>
            </a:endParaRPr>
          </a:p>
        </p:txBody>
      </p:sp>
    </p:spTree>
  </p:cSld>
  <p:clrMapOvr>
    <a:masterClrMapping/>
  </p:clrMapOvr>
  <p:transition spd="med" advTm="10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706</TotalTime>
  <Words>733</Words>
  <Application>Microsoft Office PowerPoint</Application>
  <PresentationFormat>Προβολή στην οθόνη (4:3)</PresentationFormat>
  <Paragraphs>136</Paragraphs>
  <Slides>21</Slides>
  <Notes>5</Notes>
  <HiddenSlides>0</HiddenSlides>
  <MMClips>0</MMClips>
  <ScaleCrop>false</ScaleCrop>
  <HeadingPairs>
    <vt:vector size="4" baseType="variant">
      <vt:variant>
        <vt:lpstr>Θέμα</vt:lpstr>
      </vt:variant>
      <vt:variant>
        <vt:i4>1</vt:i4>
      </vt:variant>
      <vt:variant>
        <vt:lpstr>Τίτλοι διαφανειών</vt:lpstr>
      </vt:variant>
      <vt:variant>
        <vt:i4>21</vt:i4>
      </vt:variant>
    </vt:vector>
  </HeadingPairs>
  <TitlesOfParts>
    <vt:vector size="22" baseType="lpstr">
      <vt:lpstr>Θέμα του Office</vt:lpstr>
      <vt:lpstr>Διαφάνεια 1</vt:lpstr>
      <vt:lpstr>4o Γυμνάσιο Πολίχνης</vt:lpstr>
      <vt:lpstr>Διαφάνεια 3</vt:lpstr>
      <vt:lpstr>Διαφάνεια 4</vt:lpstr>
      <vt:lpstr>ΤΙ ΕΙΝΑΙ ΑΕΙΦΟΡΟ ΣΧΟΛΕΙΟ </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vector>
  </TitlesOfParts>
  <Company>Το όνομα της εταιρείας σας</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Το όνομα χρήστη σας</dc:creator>
  <cp:lastModifiedBy>user</cp:lastModifiedBy>
  <cp:revision>88</cp:revision>
  <dcterms:created xsi:type="dcterms:W3CDTF">2012-04-29T05:03:16Z</dcterms:created>
  <dcterms:modified xsi:type="dcterms:W3CDTF">2012-05-30T10:08:30Z</dcterms:modified>
</cp:coreProperties>
</file>